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  <p:sldMasterId id="2147484017" r:id="rId2"/>
  </p:sldMasterIdLst>
  <p:notesMasterIdLst>
    <p:notesMasterId r:id="rId46"/>
  </p:notesMasterIdLst>
  <p:handoutMasterIdLst>
    <p:handoutMasterId r:id="rId47"/>
  </p:handoutMasterIdLst>
  <p:sldIdLst>
    <p:sldId id="276" r:id="rId3"/>
    <p:sldId id="273" r:id="rId4"/>
    <p:sldId id="257" r:id="rId5"/>
    <p:sldId id="274" r:id="rId6"/>
    <p:sldId id="275" r:id="rId7"/>
    <p:sldId id="280" r:id="rId8"/>
    <p:sldId id="279" r:id="rId9"/>
    <p:sldId id="278" r:id="rId10"/>
    <p:sldId id="282" r:id="rId11"/>
    <p:sldId id="314" r:id="rId12"/>
    <p:sldId id="316" r:id="rId13"/>
    <p:sldId id="283" r:id="rId14"/>
    <p:sldId id="311" r:id="rId15"/>
    <p:sldId id="284" r:id="rId16"/>
    <p:sldId id="286" r:id="rId17"/>
    <p:sldId id="317" r:id="rId18"/>
    <p:sldId id="318" r:id="rId19"/>
    <p:sldId id="319" r:id="rId20"/>
    <p:sldId id="288" r:id="rId21"/>
    <p:sldId id="287" r:id="rId22"/>
    <p:sldId id="285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8" r:id="rId42"/>
    <p:sldId id="315" r:id="rId43"/>
    <p:sldId id="313" r:id="rId44"/>
    <p:sldId id="310" r:id="rId45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FF"/>
    <a:srgbClr val="FF9900"/>
    <a:srgbClr val="B2B2B2"/>
    <a:srgbClr val="33CCFF"/>
    <a:srgbClr val="FFFF99"/>
    <a:srgbClr val="333399"/>
    <a:srgbClr val="66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6890" autoAdjust="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06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29"/>
            <a:ext cx="5140742" cy="418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5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85584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21132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480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75359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89616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9903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79011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61442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68448392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08994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102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9/25/2020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3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3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3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1" y="73027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4" y="207965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20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27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257175" indent="-2571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dirty="0"/>
              <a:t>JUECES CALIFICADORES </a:t>
            </a:r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/>
              <a:t>Lic. J. Jesús Moreno de la Rosa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71999" y="2038946"/>
            <a:ext cx="0" cy="10300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1495920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7864" y="714076"/>
            <a:ext cx="244827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prstClr val="white"/>
                </a:solidFill>
                <a:latin typeface="Berlin Sans FB Demi" pitchFamily="34" charset="0"/>
              </a:rPr>
              <a:t> PLANEACIÓN </a:t>
            </a:r>
            <a:endParaRPr lang="es-ES" sz="2400" b="1" dirty="0">
              <a:solidFill>
                <a:prstClr val="white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83890"/>
            <a:ext cx="2221673" cy="9772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4979" y="964448"/>
            <a:ext cx="1777238" cy="121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3" y="1556792"/>
            <a:ext cx="4090594" cy="845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600" dirty="0">
                <a:solidFill>
                  <a:prstClr val="black"/>
                </a:solidFill>
              </a:rPr>
              <a:t>DIRECTOR C </a:t>
            </a:r>
          </a:p>
          <a:p>
            <a:pPr algn="ctr" eaLnBrk="1" hangingPunct="1"/>
            <a:r>
              <a:rPr lang="es-MX" sz="1500" b="1" dirty="0">
                <a:solidFill>
                  <a:prstClr val="black"/>
                </a:solidFill>
              </a:rPr>
              <a:t>Lic. Lizeth Guadalupe Prado Mendoza</a:t>
            </a:r>
            <a:endParaRPr lang="es-ES" sz="1500" b="1" dirty="0">
              <a:solidFill>
                <a:prstClr val="black"/>
              </a:solidFill>
            </a:endParaRPr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2850178"/>
            <a:ext cx="2880320" cy="49465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050" dirty="0">
                <a:solidFill>
                  <a:prstClr val="black"/>
                </a:solidFill>
              </a:rPr>
              <a:t> SECRETARIA F</a:t>
            </a:r>
            <a:endParaRPr lang="es-ES" sz="1050" dirty="0">
              <a:solidFill>
                <a:prstClr val="black"/>
              </a:solidFill>
            </a:endParaRPr>
          </a:p>
          <a:p>
            <a:pPr algn="ctr" eaLnBrk="1" hangingPunct="1"/>
            <a:r>
              <a:rPr lang="es-MX" sz="1200" b="1" dirty="0">
                <a:solidFill>
                  <a:prstClr val="black"/>
                </a:solidFill>
              </a:rPr>
              <a:t>C. Karina Aguiñaga Soria </a:t>
            </a:r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6112609" y="2402886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67518" y="3517795"/>
            <a:ext cx="276069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prstClr val="white"/>
                </a:solidFill>
                <a:latin typeface="Berlin Sans FB Demi" pitchFamily="34" charset="0"/>
              </a:rPr>
              <a:t> DESARROLLO URBANO </a:t>
            </a:r>
            <a:endParaRPr lang="es-ES" b="1" dirty="0">
              <a:solidFill>
                <a:prstClr val="white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0" name="Line 46"/>
          <p:cNvSpPr>
            <a:spLocks noChangeShapeType="1"/>
          </p:cNvSpPr>
          <p:nvPr/>
        </p:nvSpPr>
        <p:spPr bwMode="auto">
          <a:xfrm flipV="1">
            <a:off x="3347864" y="2402180"/>
            <a:ext cx="5808" cy="11003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576" y="4397029"/>
            <a:ext cx="5112568" cy="760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0562" tIns="10281" rIns="20562" bIns="10281" anchor="ctr"/>
          <a:lstStyle/>
          <a:p>
            <a:pPr algn="ctr" eaLnBrk="1" hangingPunct="1"/>
            <a:r>
              <a:rPr lang="es-MX" sz="1500" dirty="0">
                <a:solidFill>
                  <a:prstClr val="black"/>
                </a:solidFill>
              </a:rPr>
              <a:t> </a:t>
            </a:r>
            <a:r>
              <a:rPr lang="es-MX" sz="1400" dirty="0">
                <a:solidFill>
                  <a:prstClr val="black"/>
                </a:solidFill>
              </a:rPr>
              <a:t>ENCARGADO DE LICITACIONES Y DESARROLLO URBANO</a:t>
            </a:r>
          </a:p>
          <a:p>
            <a:pPr algn="ctr" eaLnBrk="1" hangingPunct="1"/>
            <a:r>
              <a:rPr lang="es-MX" sz="1500" b="1" dirty="0">
                <a:solidFill>
                  <a:prstClr val="black"/>
                </a:solidFill>
              </a:rPr>
              <a:t>Lic. Mario Raúl Becerra De la Vega</a:t>
            </a:r>
            <a:endParaRPr lang="es-ES" sz="1500" b="1" dirty="0">
              <a:solidFill>
                <a:prstClr val="black"/>
              </a:solidFill>
            </a:endParaRPr>
          </a:p>
        </p:txBody>
      </p:sp>
      <p:sp>
        <p:nvSpPr>
          <p:cNvPr id="14" name="Line 46"/>
          <p:cNvSpPr>
            <a:spLocks noChangeShapeType="1"/>
          </p:cNvSpPr>
          <p:nvPr/>
        </p:nvSpPr>
        <p:spPr bwMode="auto">
          <a:xfrm flipH="1" flipV="1">
            <a:off x="3347864" y="3887127"/>
            <a:ext cx="0" cy="5099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57143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TESORERO  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0" y="373641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CONSULTOR FISCAL</a:t>
            </a:r>
          </a:p>
          <a:p>
            <a:pPr algn="ctr" eaLnBrk="1" hangingPunct="1"/>
            <a:r>
              <a:rPr lang="es-MX" sz="1200" b="1" dirty="0"/>
              <a:t>Lic. Marisol Ibarra Silva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7946" y="2011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COORDINADOR DE EGRESOS</a:t>
            </a:r>
          </a:p>
          <a:p>
            <a:pPr algn="ctr" eaLnBrk="1" hangingPunct="1"/>
            <a:r>
              <a:rPr lang="es-MX" sz="1200" b="1" dirty="0"/>
              <a:t>C. Erika  Guadalupe Rodríguez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5118" y="36676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 OFICINA DE EGRESOS</a:t>
            </a:r>
          </a:p>
          <a:p>
            <a:pPr algn="ctr" eaLnBrk="1" hangingPunct="1"/>
            <a:r>
              <a:rPr lang="es-MX" sz="1200" b="1" dirty="0"/>
              <a:t>T.S.U. J. Guadalupe Alonso Rodríguez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297" y="459115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INVENTARIO</a:t>
            </a:r>
          </a:p>
          <a:p>
            <a:pPr algn="ctr" eaLnBrk="1" hangingPunct="1"/>
            <a:r>
              <a:rPr lang="es-MX" sz="1200" b="1" dirty="0"/>
              <a:t>C. Juan Pablo Carrera Martínez</a:t>
            </a:r>
          </a:p>
          <a:p>
            <a:pPr algn="ctr" eaLnBrk="1" hangingPunct="1"/>
            <a:r>
              <a:rPr lang="es-MX" sz="1200" b="1" dirty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0" y="28981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 DE PROGRAMAS POR CONVENIO</a:t>
            </a:r>
          </a:p>
          <a:p>
            <a:pPr algn="ctr" eaLnBrk="1" hangingPunct="1"/>
            <a:r>
              <a:rPr lang="es-MX" sz="1200" b="1" dirty="0"/>
              <a:t>T.S.U. Luz María Castillo Ortiz</a:t>
            </a:r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3449" y="28629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DE GASTO CORRIENTE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726" y="46005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 OFICINA DE INGRESOS</a:t>
            </a:r>
          </a:p>
          <a:p>
            <a:pPr algn="ctr" eaLnBrk="1" hangingPunct="1"/>
            <a:r>
              <a:rPr lang="es-MX" sz="1200" b="1" dirty="0"/>
              <a:t>C.  Ana Laura Carranco González </a:t>
            </a:r>
          </a:p>
          <a:p>
            <a:pPr algn="ctr" eaLnBrk="1" hangingPunct="1"/>
            <a:r>
              <a:rPr lang="es-MX" sz="1200" b="1" dirty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7728" y="2011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UNIDAD EGRESOS</a:t>
            </a:r>
          </a:p>
          <a:p>
            <a:pPr algn="ctr" eaLnBrk="1" hangingPunct="1"/>
            <a:r>
              <a:rPr lang="es-MX" sz="1200" b="1" dirty="0"/>
              <a:t>Ing.  Juan Manuel Velázquez López </a:t>
            </a:r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3934" y="544386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PLACERO MUNICIPAL</a:t>
            </a:r>
          </a:p>
          <a:p>
            <a:pPr algn="ctr" eaLnBrk="1" hangingPunct="1"/>
            <a:r>
              <a:rPr lang="es-MX" sz="1200" b="1" dirty="0"/>
              <a:t>C. Antonio López Lozano 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673114" y="1556320"/>
            <a:ext cx="14386" cy="40329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4211960" y="2347936"/>
            <a:ext cx="432048" cy="9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139952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4687500" y="55892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67139" y="278430"/>
            <a:ext cx="5562741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UNIDAD DE ACCESO A LA INFORMACION PUBLICA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330496"/>
            <a:ext cx="626469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TITULAR DE LA UNIDAD DE ACCESO A LA INFORMACIÓN</a:t>
            </a:r>
          </a:p>
          <a:p>
            <a:pPr algn="ctr" eaLnBrk="1" hangingPunct="1"/>
            <a:r>
              <a:rPr lang="es-MX" b="1" dirty="0"/>
              <a:t>C.  MARIA MANUELA GUERRA MARES </a:t>
            </a:r>
            <a:endParaRPr lang="es-E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6" y="2636912"/>
            <a:ext cx="3744416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</a:t>
            </a:r>
          </a:p>
          <a:p>
            <a:pPr algn="ctr" eaLnBrk="1" hangingPunct="1"/>
            <a:r>
              <a:rPr lang="es-MX" sz="1200" dirty="0"/>
              <a:t>Y ACCESO A LA INFORMACIÓN</a:t>
            </a:r>
          </a:p>
          <a:p>
            <a:pPr algn="ctr" eaLnBrk="1" hangingPunct="1"/>
            <a:r>
              <a:rPr lang="es-MX" sz="1200" b="1" dirty="0"/>
              <a:t>Ing. Emmanuel Hernández Ruiz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16014" y="2049633"/>
            <a:ext cx="1" cy="58727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6" y="1124372"/>
            <a:ext cx="5760665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DIRECTOR C </a:t>
            </a:r>
          </a:p>
          <a:p>
            <a:pPr algn="ctr" eaLnBrk="1" hangingPunct="1"/>
            <a:r>
              <a:rPr lang="es-MX" b="1" dirty="0"/>
              <a:t>Lic. Silvia Soto Claudio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81674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CAJERA Y ENCARGADA DE EJECUCION</a:t>
            </a:r>
          </a:p>
          <a:p>
            <a:pPr algn="ctr" eaLnBrk="1" hangingPunct="1"/>
            <a:r>
              <a:rPr lang="es-MX" sz="1200" b="1" dirty="0"/>
              <a:t>C. Jessica Janette González Puente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848" y="4420316"/>
            <a:ext cx="280831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NOTIFICADOR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07470" y="2802546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REGULARIZACION DE PREDIOS </a:t>
            </a:r>
          </a:p>
          <a:p>
            <a:pPr algn="ctr" eaLnBrk="1" hangingPunct="1"/>
            <a:r>
              <a:rPr lang="es-MX" sz="1200" dirty="0"/>
              <a:t>RUSTICOS Y URBANOS</a:t>
            </a:r>
          </a:p>
          <a:p>
            <a:pPr algn="ctr" eaLnBrk="1" hangingPunct="1"/>
            <a:r>
              <a:rPr lang="es-MX" sz="1200" b="1" dirty="0"/>
              <a:t>C. Alfredo Israel Bueno Jasso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627784" y="1844452"/>
            <a:ext cx="0" cy="9265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516216" y="1844452"/>
            <a:ext cx="0" cy="9722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27984" y="1844452"/>
            <a:ext cx="24" cy="25758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89093" y="1802059"/>
            <a:ext cx="5184576" cy="9090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DIRECTOR A </a:t>
            </a:r>
          </a:p>
          <a:p>
            <a:pPr algn="ctr" eaLnBrk="1" hangingPunct="1"/>
            <a:r>
              <a:rPr lang="es-MX" b="1" dirty="0"/>
              <a:t>C. Marco Antonio García Anguiano</a:t>
            </a:r>
            <a:r>
              <a:rPr lang="es-MX" sz="2000" b="1" dirty="0"/>
              <a:t> </a:t>
            </a:r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7263" y="36372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 INGRESOS  SAPAO</a:t>
            </a:r>
          </a:p>
          <a:p>
            <a:pPr algn="ctr" eaLnBrk="1" hangingPunct="1"/>
            <a:r>
              <a:rPr lang="es-MX" sz="1200" b="1" dirty="0"/>
              <a:t>C. Norma verónica Medellín Rodríguez</a:t>
            </a:r>
            <a:r>
              <a:rPr lang="es-MX" sz="1200" dirty="0"/>
              <a:t>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1381" y="511229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 CULTURA  DEL AGUA</a:t>
            </a:r>
          </a:p>
          <a:p>
            <a:pPr algn="ctr" eaLnBrk="1" hangingPunct="1"/>
            <a:r>
              <a:rPr lang="es-MX" sz="1200" b="1" dirty="0"/>
              <a:t>C. José Méndez Castañón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228184" y="2736937"/>
            <a:ext cx="0" cy="54804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38979" y="3985684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TITULAR </a:t>
            </a:r>
          </a:p>
          <a:p>
            <a:pPr algn="ctr" eaLnBrk="1" hangingPunct="1"/>
            <a:r>
              <a:rPr lang="es-MX" sz="1200" b="1" dirty="0"/>
              <a:t>C. José Amado Rodríguez Mora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228184" y="3642828"/>
            <a:ext cx="0" cy="3428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1989093" y="4357279"/>
            <a:ext cx="10665" cy="5838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2924" y="4941167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COBRO Y CAJA</a:t>
            </a:r>
          </a:p>
          <a:p>
            <a:pPr algn="ctr" eaLnBrk="1" hangingPunct="1"/>
            <a:r>
              <a:rPr lang="es-MX" sz="1200" b="1" dirty="0"/>
              <a:t>C. Gustavo Iván Parra Flores</a:t>
            </a: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2699792" y="2711104"/>
            <a:ext cx="0" cy="9260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36828" y="312114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DIRECCION SAPAO</a:t>
            </a:r>
          </a:p>
          <a:p>
            <a:pPr algn="ctr" eaLnBrk="1" hangingPunct="1"/>
            <a:r>
              <a:rPr lang="es-MX" sz="1200" b="1" dirty="0"/>
              <a:t>C. Miguel Ángel Zamarripa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248911" y="4737601"/>
            <a:ext cx="0" cy="3428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055232"/>
            <a:ext cx="0" cy="49648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943637" y="3860666"/>
            <a:ext cx="86850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012185" y="4669616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INSPECTOR DE RED DE AGUA POTABLE</a:t>
            </a:r>
          </a:p>
          <a:p>
            <a:pPr algn="ctr" eaLnBrk="1" hangingPunct="1"/>
            <a:r>
              <a:rPr lang="es-MX" sz="1200" b="1" dirty="0"/>
              <a:t>C. José de Jesús Narváez Martínez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INSPECTOR DE AGUA POTABLE</a:t>
            </a:r>
          </a:p>
          <a:p>
            <a:pPr algn="ctr" eaLnBrk="1" hangingPunct="1"/>
            <a:r>
              <a:rPr lang="es-MX" sz="1200" b="1" dirty="0"/>
              <a:t>C. Arturo Narváez Piñón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BODEGUERO SAPAO</a:t>
            </a:r>
          </a:p>
          <a:p>
            <a:pPr algn="ctr" eaLnBrk="1" hangingPunct="1"/>
            <a:r>
              <a:rPr lang="es-MX" sz="1200" b="1" dirty="0"/>
              <a:t>C. José Reyna López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7256" y="2168809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FONTANERO DRENAJE</a:t>
            </a:r>
          </a:p>
          <a:p>
            <a:pPr algn="ctr" eaLnBrk="1" hangingPunct="1"/>
            <a:r>
              <a:rPr lang="es-MX" sz="1200" b="1" dirty="0"/>
              <a:t>C. Juan Martin Narváez Piñón </a:t>
            </a:r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“D”</a:t>
            </a:r>
          </a:p>
          <a:p>
            <a:pPr algn="ctr" eaLnBrk="1" hangingPunct="1"/>
            <a:r>
              <a:rPr lang="es-MX" sz="1200" b="1" dirty="0"/>
              <a:t>C. Juan Ortiz de la Rosa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2852565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FONTANERO</a:t>
            </a:r>
          </a:p>
          <a:p>
            <a:pPr algn="ctr" eaLnBrk="1" hangingPunct="1"/>
            <a:r>
              <a:rPr lang="es-MX" sz="1200" b="1" dirty="0"/>
              <a:t>C. Ricardo Negrete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2" y="358306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FONTANERO</a:t>
            </a:r>
          </a:p>
          <a:p>
            <a:pPr algn="ctr" eaLnBrk="1" hangingPunct="1"/>
            <a:r>
              <a:rPr lang="es-MX" sz="1200" b="1" dirty="0"/>
              <a:t>C. Rosalio Navarro Ayala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353227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PTAR</a:t>
            </a:r>
          </a:p>
          <a:p>
            <a:pPr algn="ctr" eaLnBrk="1" hangingPunct="1"/>
            <a:r>
              <a:rPr lang="es-MX" sz="1200" b="1" dirty="0"/>
              <a:t>C. Juan Anguiano Sandoval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7000" y="425235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PTAR</a:t>
            </a:r>
          </a:p>
          <a:p>
            <a:pPr algn="ctr" eaLnBrk="1" hangingPunct="1"/>
            <a:r>
              <a:rPr lang="es-MX" sz="1200" b="1" dirty="0"/>
              <a:t>C. J. Carlos Rodríguez Reyes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8775" y="497036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PTAR</a:t>
            </a:r>
          </a:p>
          <a:p>
            <a:pPr algn="ctr" eaLnBrk="1" hangingPunct="1"/>
            <a:r>
              <a:rPr lang="es-MX" sz="1200" b="1" dirty="0"/>
              <a:t>C. Jesús Flores Gómez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3" y="431515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FONTANERO A</a:t>
            </a:r>
          </a:p>
          <a:p>
            <a:pPr algn="ctr" eaLnBrk="1" hangingPunct="1"/>
            <a:r>
              <a:rPr lang="es-MX" sz="1200" b="1" dirty="0"/>
              <a:t>C. Juan Ramírez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78167" y="5009126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FONTANERO B</a:t>
            </a:r>
          </a:p>
          <a:p>
            <a:pPr algn="ctr" eaLnBrk="1" hangingPunct="1"/>
            <a:r>
              <a:rPr lang="es-MX" sz="1200" b="1" dirty="0"/>
              <a:t>C. Efrén Mendoza González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3933784" y="4605607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>
            <a:off x="3943638" y="5275189"/>
            <a:ext cx="844384" cy="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H="1">
            <a:off x="4006519" y="6020131"/>
            <a:ext cx="34945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3943639" y="3860665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6536" y="570310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FONTANERO E</a:t>
            </a:r>
          </a:p>
          <a:p>
            <a:pPr algn="ctr" eaLnBrk="1" hangingPunct="1"/>
            <a:r>
              <a:rPr lang="es-MX" sz="1200" b="1" dirty="0"/>
              <a:t>C. José Eduardo Morquecho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9545" y="335153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TTITULAR DE PLANTA PTAR</a:t>
            </a:r>
          </a:p>
          <a:p>
            <a:pPr algn="ctr" eaLnBrk="1" hangingPunct="1"/>
            <a:r>
              <a:rPr lang="es-MX" sz="1200" b="1" dirty="0"/>
              <a:t>C. Alfonso Celis Morales</a:t>
            </a:r>
            <a:endParaRPr lang="es-MX" sz="1200" dirty="0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4229769" y="6020129"/>
            <a:ext cx="54839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5382" y="575842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PTAR</a:t>
            </a:r>
          </a:p>
          <a:p>
            <a:pPr algn="ctr" eaLnBrk="1" hangingPunct="1"/>
            <a:r>
              <a:rPr lang="es-MX" sz="1200" b="1" dirty="0"/>
              <a:t>C. José Luis Dávila Martínez</a:t>
            </a:r>
          </a:p>
          <a:p>
            <a:pPr algn="ctr" eaLnBrk="1" hangingPunct="1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389058379"/>
      </p:ext>
    </p:extLst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660064"/>
            <a:ext cx="0" cy="48856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943637" y="3860666"/>
            <a:ext cx="86850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4365830" y="6548924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FONTANERO DRENAJE A</a:t>
            </a:r>
          </a:p>
          <a:p>
            <a:pPr algn="ctr" eaLnBrk="1" hangingPunct="1"/>
            <a:r>
              <a:rPr lang="es-MX" sz="1200" b="1" dirty="0"/>
              <a:t>C. Francisco Flores López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2017645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LECTURISTA A</a:t>
            </a:r>
          </a:p>
          <a:p>
            <a:pPr algn="ctr" eaLnBrk="1" hangingPunct="1"/>
            <a:r>
              <a:rPr lang="es-MX" sz="1200" b="1" dirty="0"/>
              <a:t>C. Marco Antonio Martínez Martínez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PTAR</a:t>
            </a:r>
          </a:p>
          <a:p>
            <a:pPr algn="ctr" eaLnBrk="1" hangingPunct="1"/>
            <a:r>
              <a:rPr lang="es-MX" sz="1200" b="1" dirty="0"/>
              <a:t>C. Ernesto Hernández Reyes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229" y="2810411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LECTURISTA A</a:t>
            </a:r>
          </a:p>
          <a:p>
            <a:pPr algn="ctr" eaLnBrk="1" hangingPunct="1"/>
            <a:r>
              <a:rPr lang="es-MX" sz="1200" b="1" dirty="0"/>
              <a:t>C. Noé Navarro Martínez </a:t>
            </a:r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FONTANERO DRENAJE B</a:t>
            </a:r>
          </a:p>
          <a:p>
            <a:pPr algn="ctr" eaLnBrk="1" hangingPunct="1"/>
            <a:r>
              <a:rPr lang="es-MX" sz="1200" b="1" dirty="0"/>
              <a:t>C. Manuel Juárez Rangel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3439764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POCERO COMUNIDAD EL POTRERO</a:t>
            </a:r>
          </a:p>
          <a:p>
            <a:pPr algn="ctr" eaLnBrk="1" hangingPunct="1"/>
            <a:r>
              <a:rPr lang="es-MX" sz="1200" b="1" dirty="0"/>
              <a:t>C. Iván Galván Ortiz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146" y="4154660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POCERO COMUNIDAD JESUS MARIA</a:t>
            </a:r>
          </a:p>
          <a:p>
            <a:pPr algn="ctr" eaLnBrk="1" hangingPunct="1"/>
            <a:r>
              <a:rPr lang="es-MX" sz="1200" b="1" dirty="0"/>
              <a:t>C. Rogelio Estrada Romero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353227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POCERO COMUNIDAD LA TINAJA</a:t>
            </a:r>
          </a:p>
          <a:p>
            <a:pPr algn="ctr" eaLnBrk="1" hangingPunct="1"/>
            <a:r>
              <a:rPr lang="es-MX" sz="1200" b="1" dirty="0"/>
              <a:t>C. Guillermo Díaz Álvarez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7000" y="425235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POCERO COMUNIDAD LA VENTA</a:t>
            </a:r>
          </a:p>
          <a:p>
            <a:pPr algn="ctr" eaLnBrk="1" hangingPunct="1"/>
            <a:r>
              <a:rPr lang="es-MX" sz="1200" b="1" dirty="0"/>
              <a:t>C. Antonio Flores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8775" y="4970368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100" dirty="0"/>
              <a:t>POCERO COMUNIDAD CUEVAS DE VISTA HERMOSA</a:t>
            </a:r>
          </a:p>
          <a:p>
            <a:pPr algn="ctr" eaLnBrk="1" hangingPunct="1"/>
            <a:r>
              <a:rPr lang="es-MX" sz="1200" b="1" dirty="0"/>
              <a:t>C. Vicente Mata Espinoza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0" y="481943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RAFA 20 DE NOVIEMBRE</a:t>
            </a:r>
          </a:p>
          <a:p>
            <a:pPr algn="ctr" eaLnBrk="1" hangingPunct="1"/>
            <a:r>
              <a:rPr lang="es-MX" sz="1200" b="1" dirty="0"/>
              <a:t>C. Marco Antonio Hernández Salas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1" y="5494597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RAFA LA HACIENDITA</a:t>
            </a:r>
          </a:p>
          <a:p>
            <a:pPr algn="ctr" eaLnBrk="1" hangingPunct="1"/>
            <a:r>
              <a:rPr lang="es-MX" sz="1200" b="1" dirty="0"/>
              <a:t>C. José Guadalupe Moreno Salsa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73487" y="6225141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RAFA LA TINAJA</a:t>
            </a:r>
          </a:p>
          <a:p>
            <a:pPr algn="ctr" eaLnBrk="1" hangingPunct="1"/>
            <a:r>
              <a:rPr lang="es-MX" sz="1200" b="1" dirty="0"/>
              <a:t>C. Sanjuana Moreno Armendáriz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3933784" y="4605607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H="1" flipV="1">
            <a:off x="3943638" y="5275191"/>
            <a:ext cx="868861" cy="17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H="1" flipV="1">
            <a:off x="3943637" y="6019848"/>
            <a:ext cx="880390" cy="2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3943639" y="3860665"/>
            <a:ext cx="844383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6999" y="5666877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POCERO COMUNIDAD LA ESCONDIDA</a:t>
            </a:r>
          </a:p>
          <a:p>
            <a:pPr algn="ctr" eaLnBrk="1" hangingPunct="1"/>
            <a:r>
              <a:rPr lang="es-MX" sz="1200" b="1" dirty="0"/>
              <a:t>C. J. Refugio Contreras Guerrero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7" y="1300407"/>
            <a:ext cx="3600450" cy="66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LECTURISTA A</a:t>
            </a:r>
          </a:p>
          <a:p>
            <a:pPr algn="ctr" eaLnBrk="1" hangingPunct="1"/>
            <a:r>
              <a:rPr lang="es-MX" sz="1200" b="1" dirty="0"/>
              <a:t>C. Guillermo Macías Mota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899800261"/>
      </p:ext>
    </p:extLst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260648"/>
            <a:ext cx="3744415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AGUA POTABLE</a:t>
            </a:r>
          </a:p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Y ALCANTARILLADO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352746" y="1660064"/>
            <a:ext cx="3230" cy="2200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3911724" y="1660065"/>
            <a:ext cx="912304" cy="18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11724" y="2452536"/>
            <a:ext cx="9123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99450" y="3037312"/>
            <a:ext cx="912697" cy="87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RAFA JESUS MARIA</a:t>
            </a:r>
          </a:p>
          <a:p>
            <a:pPr algn="ctr" eaLnBrk="1" hangingPunct="1"/>
            <a:r>
              <a:rPr lang="es-MX" sz="1200" b="1" dirty="0"/>
              <a:t>C. Josefina Guerra Balleza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130040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DE POTABILIZADORA LA ESCONDIDA</a:t>
            </a:r>
          </a:p>
          <a:p>
            <a:pPr algn="ctr" eaLnBrk="1" hangingPunct="1"/>
            <a:r>
              <a:rPr lang="es-MX" sz="1200" b="1" dirty="0"/>
              <a:t>C. Víctor Alfonso López Flores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001" y="2816608"/>
            <a:ext cx="3600450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OPERADOR RAFA EL PAJARO</a:t>
            </a:r>
          </a:p>
          <a:p>
            <a:pPr algn="ctr" eaLnBrk="1" hangingPunct="1"/>
            <a:r>
              <a:rPr lang="es-MX" sz="1200" b="1" dirty="0"/>
              <a:t>C. Ernesto Moreno Carreras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7256" y="2168809"/>
            <a:ext cx="3624981" cy="556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DE POTABILIZADORA GACHUPINES</a:t>
            </a:r>
          </a:p>
          <a:p>
            <a:pPr algn="ctr" eaLnBrk="1" hangingPunct="1"/>
            <a:r>
              <a:rPr lang="es-MX" sz="1200" b="1" dirty="0"/>
              <a:t>C. Ana Bertha Olvera de la Rosa </a:t>
            </a:r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274" y="2115433"/>
            <a:ext cx="3600450" cy="593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RAFA PUERTA DE LA AGUILILLA</a:t>
            </a:r>
          </a:p>
          <a:p>
            <a:pPr algn="ctr" eaLnBrk="1" hangingPunct="1"/>
            <a:r>
              <a:rPr lang="es-MX" sz="1200" b="1" dirty="0"/>
              <a:t>C. Juan Jesús Duran Díaz</a:t>
            </a:r>
            <a:endParaRPr lang="es-MX" sz="1200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24028" y="2852565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ENC. DE POTABILIZADORA LA HACIENDITA</a:t>
            </a:r>
          </a:p>
          <a:p>
            <a:pPr algn="ctr" eaLnBrk="1" hangingPunct="1"/>
            <a:r>
              <a:rPr lang="es-MX" sz="1200" b="1" dirty="0"/>
              <a:t>C. Martin Moreno Rosales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502" y="3583063"/>
            <a:ext cx="3596641" cy="61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ENC. DE POTABILIZADORA SANTA BARBARA</a:t>
            </a:r>
          </a:p>
          <a:p>
            <a:pPr algn="ctr" eaLnBrk="1" hangingPunct="1"/>
            <a:r>
              <a:rPr lang="es-MX" sz="1200" b="1" dirty="0"/>
              <a:t>C. María Guadalupe Rodríguez Campos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4355974" y="3860666"/>
            <a:ext cx="4561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782639"/>
      </p:ext>
    </p:extLst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COMPRAS MATERIALES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71698" y="12748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JEFE DE DEPARTAMENTO A</a:t>
            </a:r>
          </a:p>
          <a:p>
            <a:pPr algn="ctr" eaLnBrk="1" hangingPunct="1"/>
            <a:r>
              <a:rPr lang="es-MX" b="1" dirty="0"/>
              <a:t>Lic. Saúl Damián Aguiñaga Ortega</a:t>
            </a:r>
            <a:endParaRPr lang="es-ES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DE CONTROL PRESUPUESTAL</a:t>
            </a:r>
          </a:p>
          <a:p>
            <a:pPr algn="ctr" eaLnBrk="1" hangingPunct="1"/>
            <a:r>
              <a:rPr lang="es-MX" sz="1200" dirty="0"/>
              <a:t>Y PARQUE VEHICULAR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Javier Parra Lozano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</a:t>
            </a:r>
          </a:p>
          <a:p>
            <a:pPr algn="ctr" eaLnBrk="1" hangingPunct="1"/>
            <a:r>
              <a:rPr lang="es-MX" sz="1200" b="1" dirty="0"/>
              <a:t>C. Ángel González Guerrero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1998" y="2017251"/>
            <a:ext cx="0" cy="19390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 C. Jorge Adalberto Romo Tienda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71998" y="4604050"/>
            <a:ext cx="1" cy="7691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79787" y="53732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MECANICO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  C. Ricardo Sánchez Lemus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ADMINISTRACIÓN 2018-2021</a:t>
            </a: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“OCAMPO SOMOS TODOS”</a:t>
            </a: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JULIO-SEPTIEMBRE</a:t>
            </a:r>
          </a:p>
          <a:p>
            <a:pPr algn="ctr" eaLnBrk="1" hangingPunct="1">
              <a:defRPr/>
            </a:pP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5505" y="1803164"/>
            <a:ext cx="3600450" cy="4885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ENCARGADA DE NOMINA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12943" y="2616592"/>
            <a:ext cx="4248522" cy="5463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RECURSOS HUMANOS Y ADMINISTRACION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Karla Gricelda Bribiescas Mendoza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7938" y="2597220"/>
            <a:ext cx="3888457" cy="5320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 RECUSOS HUMANOS Y NOMINA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María del Carmen Guerra Salazar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26758" y="4553743"/>
            <a:ext cx="4392488" cy="23042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algn="ctr" eaLnBrk="1" hangingPunct="1"/>
            <a:r>
              <a:rPr lang="es-MX" sz="1200" b="1" dirty="0"/>
              <a:t>C. Mariana Torres Macías</a:t>
            </a:r>
          </a:p>
          <a:p>
            <a:pPr algn="ctr" eaLnBrk="1" hangingPunct="1"/>
            <a:r>
              <a:rPr lang="es-MX" sz="1200" b="1" dirty="0"/>
              <a:t>C. Alejandra Navarro Martínez </a:t>
            </a:r>
          </a:p>
          <a:p>
            <a:pPr algn="ctr" eaLnBrk="1" hangingPunct="1"/>
            <a:r>
              <a:rPr lang="es-MX" sz="1200" b="1" dirty="0"/>
              <a:t>C. Gloria Nallely Martínez Navarro</a:t>
            </a:r>
          </a:p>
          <a:p>
            <a:pPr algn="ctr" eaLnBrk="1" hangingPunct="1"/>
            <a:r>
              <a:rPr lang="es-MX" sz="1200" b="1" dirty="0"/>
              <a:t>C. Emma Guadalupe Rosas Espinosa</a:t>
            </a:r>
          </a:p>
          <a:p>
            <a:pPr algn="ctr" eaLnBrk="1" hangingPunct="1"/>
            <a:r>
              <a:rPr lang="es-MX" sz="1200" b="1" dirty="0"/>
              <a:t>C. Martha Koraima Martínez Palomo</a:t>
            </a:r>
          </a:p>
          <a:p>
            <a:pPr algn="ctr" eaLnBrk="1" hangingPunct="1"/>
            <a:r>
              <a:rPr lang="es-MX" sz="1200" b="1" dirty="0"/>
              <a:t>C. Eufemia Díaz Sánchez</a:t>
            </a:r>
          </a:p>
          <a:p>
            <a:pPr algn="ctr" eaLnBrk="1" hangingPunct="1"/>
            <a:r>
              <a:rPr lang="es-MX" sz="1200" b="1" dirty="0"/>
              <a:t>C. Juana Arrona Díaz</a:t>
            </a:r>
          </a:p>
          <a:p>
            <a:pPr algn="ctr" eaLnBrk="1" hangingPunct="1"/>
            <a:r>
              <a:rPr lang="es-MX" sz="1200" b="1" dirty="0"/>
              <a:t>C. Juana María Guzmán Godínez</a:t>
            </a:r>
          </a:p>
          <a:p>
            <a:pPr algn="ctr" eaLnBrk="1" hangingPunct="1"/>
            <a:r>
              <a:rPr lang="es-MX" sz="1200" b="1" dirty="0"/>
              <a:t>C. Martin Robledo Sánchez</a:t>
            </a:r>
          </a:p>
          <a:p>
            <a:pPr algn="ctr" eaLnBrk="1" hangingPunct="1"/>
            <a:r>
              <a:rPr lang="es-MX" sz="1200" b="1" dirty="0"/>
              <a:t>C. Juana Guzmán Contreras</a:t>
            </a:r>
          </a:p>
          <a:p>
            <a:pPr algn="ctr" eaLnBrk="1" hangingPunct="1"/>
            <a:r>
              <a:rPr lang="es-MX" sz="1200" b="1" dirty="0"/>
              <a:t> C. Antonia Armendáriz Rodríguez</a:t>
            </a:r>
          </a:p>
          <a:p>
            <a:pPr algn="ctr" eaLnBrk="1" hangingPunct="1"/>
            <a:r>
              <a:rPr lang="es-MX" sz="1200" b="1" dirty="0"/>
              <a:t> C. Candelaria Piña Martínez</a:t>
            </a:r>
          </a:p>
          <a:p>
            <a:pPr eaLnBrk="1" hangingPunct="1"/>
            <a:endParaRPr lang="es-MX" sz="1200" b="1" dirty="0"/>
          </a:p>
          <a:p>
            <a:pPr eaLnBrk="1" hangingPunct="1"/>
            <a:r>
              <a:rPr lang="es-MX" sz="1200" b="1" dirty="0"/>
              <a:t>  </a:t>
            </a:r>
          </a:p>
          <a:p>
            <a:pPr eaLnBrk="1" hangingPunct="1"/>
            <a:endParaRPr lang="es-MX" sz="1200" b="1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18107" y="1412775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8577" y="2127014"/>
            <a:ext cx="80181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2129588"/>
            <a:ext cx="0" cy="4676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6962883" y="2127014"/>
            <a:ext cx="0" cy="50653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6150447" y="2085459"/>
            <a:ext cx="812436" cy="122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208" y="3397096"/>
            <a:ext cx="3082925" cy="396875"/>
          </a:xfrm>
          <a:prstGeom prst="roundRect">
            <a:avLst>
              <a:gd name="adj" fmla="val 25894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763688" y="3753867"/>
            <a:ext cx="0" cy="8367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013176"/>
            <a:ext cx="4392488" cy="17285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eaLnBrk="1" hangingPunct="1"/>
            <a:endParaRPr lang="es-MX" sz="1200" b="1" dirty="0"/>
          </a:p>
          <a:p>
            <a:pPr algn="ctr" eaLnBrk="1" hangingPunct="1"/>
            <a:r>
              <a:rPr lang="es-MX" sz="1200" b="1" dirty="0"/>
              <a:t>C. Benjamín Aguilar  González</a:t>
            </a:r>
          </a:p>
          <a:p>
            <a:pPr algn="ctr" eaLnBrk="1" hangingPunct="1"/>
            <a:r>
              <a:rPr lang="es-MX" sz="1200" b="1" dirty="0"/>
              <a:t>C. Francisco Veloz Cardona</a:t>
            </a:r>
          </a:p>
          <a:p>
            <a:pPr algn="ctr" eaLnBrk="1" hangingPunct="1"/>
            <a:r>
              <a:rPr lang="es-MX" sz="1200" b="1" dirty="0"/>
              <a:t>C. J. Jesús Ruiz Rodríguez</a:t>
            </a:r>
          </a:p>
          <a:p>
            <a:pPr algn="ctr" eaLnBrk="1" hangingPunct="1"/>
            <a:r>
              <a:rPr lang="es-MX" sz="1200" b="1" dirty="0"/>
              <a:t>C. Héctor Manuel Rodríguez Rosas  </a:t>
            </a:r>
          </a:p>
          <a:p>
            <a:pPr algn="ctr" eaLnBrk="1" hangingPunct="1"/>
            <a:r>
              <a:rPr lang="es-MX" sz="1200" b="1" dirty="0"/>
              <a:t>C. Martin Castañón Zúñiga</a:t>
            </a:r>
          </a:p>
          <a:p>
            <a:pPr algn="ctr" eaLnBrk="1" hangingPunct="1"/>
            <a:r>
              <a:rPr lang="es-MX" sz="1200" b="1" dirty="0"/>
              <a:t>C. J. Isabel Moreno</a:t>
            </a:r>
          </a:p>
          <a:p>
            <a:pPr algn="ctr" eaLnBrk="1" hangingPunct="1"/>
            <a:r>
              <a:rPr lang="es-MX" sz="1200" b="1" dirty="0"/>
              <a:t>C. Crescencio Lozano González</a:t>
            </a:r>
          </a:p>
          <a:p>
            <a:pPr algn="ctr" eaLnBrk="1" hangingPunct="1"/>
            <a:r>
              <a:rPr lang="es-MX" sz="1200" b="1" dirty="0"/>
              <a:t>C. J. Manuel Contreras Martínez</a:t>
            </a:r>
          </a:p>
          <a:p>
            <a:pPr algn="ctr" eaLnBrk="1" hangingPunct="1"/>
            <a:r>
              <a:rPr lang="es-MX" sz="1200" b="1" dirty="0"/>
              <a:t>C. Eusebio Flores González</a:t>
            </a:r>
          </a:p>
          <a:p>
            <a:pPr eaLnBrk="1" hangingPunct="1"/>
            <a:endParaRPr lang="es-MX" sz="1200" b="1" dirty="0"/>
          </a:p>
          <a:p>
            <a:pPr eaLnBrk="1" hangingPunct="1"/>
            <a:r>
              <a:rPr lang="es-MX" sz="1200" b="1" dirty="0"/>
              <a:t>  </a:t>
            </a:r>
          </a:p>
          <a:p>
            <a:pPr eaLnBrk="1" hangingPunct="1"/>
            <a:endParaRPr lang="es-MX" sz="1200" b="1" dirty="0"/>
          </a:p>
        </p:txBody>
      </p:sp>
      <p:sp>
        <p:nvSpPr>
          <p:cNvPr id="21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6660107" y="3789413"/>
            <a:ext cx="125" cy="11920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3192" y="278430"/>
            <a:ext cx="251062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 RECURSOS HUMANOS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6" action="ppaction://hlinksldjump"/>
            </a:endParaRPr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809338"/>
            <a:ext cx="475252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DIRECTOR DE RECURSOS HUMANOS</a:t>
            </a:r>
            <a:endParaRPr lang="es-MX" sz="1600" b="1" dirty="0"/>
          </a:p>
          <a:p>
            <a:pPr algn="ctr" eaLnBrk="1" hangingPunct="1"/>
            <a:r>
              <a:rPr lang="es-MX" sz="1600" b="1" dirty="0"/>
              <a:t>Ing. Genaro Erik Lara Aviléz</a:t>
            </a:r>
            <a:endParaRPr lang="es-MX" sz="1600" dirty="0"/>
          </a:p>
        </p:txBody>
      </p:sp>
    </p:spTree>
  </p:cSld>
  <p:clrMapOvr>
    <a:masterClrMapping/>
  </p:clrMapOvr>
  <p:transition spd="slow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CONTRALOR MUNICIPAL</a:t>
            </a:r>
          </a:p>
          <a:p>
            <a:pPr algn="ctr" eaLnBrk="1" hangingPunct="1"/>
            <a:r>
              <a:rPr lang="es-MX" b="1" dirty="0"/>
              <a:t>Lic. Olga Leticia Ramírez López </a:t>
            </a:r>
            <a:endParaRPr lang="es-ES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896544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5" y="3662561"/>
            <a:ext cx="324038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AUDITORIA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0" cy="5768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5" y="4964296"/>
            <a:ext cx="324760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QUEJAS, DENUNCIAS Y SUGERENCIAS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Diana Isabel Mendoza Vázquez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6367" y="4964296"/>
            <a:ext cx="302433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AUXILAR EN CONTRALORIA A</a:t>
            </a:r>
          </a:p>
          <a:p>
            <a:pPr algn="ctr" eaLnBrk="1" hangingPunct="1"/>
            <a:r>
              <a:rPr lang="es-MX" sz="1200" b="1" dirty="0"/>
              <a:t>C. José de Jesús González Pedroza</a:t>
            </a:r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6367" y="3645875"/>
            <a:ext cx="302433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EVALUACION Y CONTROL  DE OBRA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Ramón Gómez Ortega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751" y="2352789"/>
            <a:ext cx="432053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JURIDICO</a:t>
            </a:r>
          </a:p>
          <a:p>
            <a:pPr algn="ctr" eaLnBrk="1" hangingPunct="1"/>
            <a:r>
              <a:rPr lang="es-MX" sz="1200" b="1" dirty="0"/>
              <a:t>Lic. Miguel Ángel Rangel Matehuala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275856" y="3003168"/>
            <a:ext cx="2275" cy="6540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6588224" y="3014388"/>
            <a:ext cx="0" cy="6428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6588224" y="4310261"/>
            <a:ext cx="2275" cy="628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280799" y="4304034"/>
            <a:ext cx="2275" cy="6540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617921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DIRECTOR A</a:t>
            </a:r>
          </a:p>
          <a:p>
            <a:pPr algn="ctr" eaLnBrk="1" hangingPunct="1"/>
            <a:r>
              <a:rPr lang="es-MX" sz="1600" b="1" dirty="0"/>
              <a:t>Ing. Laura Díaz Chávez</a:t>
            </a:r>
            <a:endParaRPr lang="es-ES" sz="1600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18" y="2708920"/>
            <a:ext cx="36005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 DE OBRA PUBLICA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José Federico Vázquez Martínez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240360" cy="7197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Sergio Eliuth  Villegas Valdez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5948" y="3608834"/>
            <a:ext cx="320649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Víctor Manuel Herrera Guerrero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59" y="3620656"/>
            <a:ext cx="338437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OBRA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Ing. Christopher Enrique González Rodríguez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3" y="2348880"/>
            <a:ext cx="1" cy="251682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283968" y="3932682"/>
            <a:ext cx="1041980" cy="645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7385" y="4530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ASISTENTE DE OBRAS PUBLICAS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Margarita Martínez Camacho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283969" y="4865709"/>
            <a:ext cx="504056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DIRECTOR C</a:t>
            </a:r>
          </a:p>
          <a:p>
            <a:pPr algn="ctr" eaLnBrk="1" hangingPunct="1"/>
            <a:r>
              <a:rPr lang="es-MX" sz="1600" b="1" dirty="0"/>
              <a:t>C. José de Jesús Aranda Esquivel 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791" y="37583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B</a:t>
            </a:r>
          </a:p>
          <a:p>
            <a:pPr algn="ctr" eaLnBrk="1" hangingPunct="1"/>
            <a:r>
              <a:rPr lang="es-MX" sz="1200" b="1" dirty="0"/>
              <a:t>Marisol Bernal Rodríguez</a:t>
            </a:r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02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Rosa María 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RURAL A</a:t>
            </a:r>
          </a:p>
          <a:p>
            <a:pPr algn="ctr" eaLnBrk="1" hangingPunct="1"/>
            <a:r>
              <a:rPr lang="es-MX" sz="1200" b="1" dirty="0"/>
              <a:t>C. Emidio  Márquez Barrientos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139952" y="285293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716016" y="1870883"/>
            <a:ext cx="11487" cy="1881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260648"/>
            <a:ext cx="4104456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3708" y="892257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DIRECTOR C</a:t>
            </a:r>
          </a:p>
          <a:p>
            <a:pPr algn="ctr" eaLnBrk="1" hangingPunct="1"/>
            <a:r>
              <a:rPr lang="es-MX" sz="1600" b="1" dirty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231" y="1741268"/>
            <a:ext cx="3600450" cy="428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 DE DESARROLLO SOCIAL</a:t>
            </a:r>
          </a:p>
          <a:p>
            <a:pPr algn="ctr" eaLnBrk="1" hangingPunct="1"/>
            <a:r>
              <a:rPr lang="es-MX" sz="1200" b="1" dirty="0"/>
              <a:t>C. Lorena Macías Salas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5356" y="2246035"/>
            <a:ext cx="3586325" cy="4433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COORDINADOR ATENCION AL MIGRANTE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Juan Ángel Sotelo Jaras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607" y="3245635"/>
            <a:ext cx="3558074" cy="4071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Luis Fernando Rodríguez Rodríguez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746129"/>
            <a:ext cx="3602258" cy="3856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José Alfredo Guerrero Hernández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85216" y="3749450"/>
            <a:ext cx="3600450" cy="4584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</a:p>
          <a:p>
            <a:pPr algn="ctr" eaLnBrk="1" hangingPunct="1"/>
            <a:r>
              <a:rPr lang="es-MX" sz="1200" b="1" dirty="0"/>
              <a:t>C. Jaqueline Gómez Reyes</a:t>
            </a:r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193264"/>
            <a:ext cx="3600450" cy="4826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D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69844" y="1714162"/>
            <a:ext cx="3600450" cy="4425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COORDINADOR DE PROMOCION SOCIAL</a:t>
            </a:r>
          </a:p>
          <a:p>
            <a:pPr algn="ctr" eaLnBrk="1" hangingPunct="1"/>
            <a:r>
              <a:rPr lang="es-MX" sz="1200" b="1" dirty="0"/>
              <a:t>C. Elizabeth Huerta Robledo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570656" y="1626065"/>
            <a:ext cx="1343" cy="26236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59932" y="3456324"/>
            <a:ext cx="1317171" cy="109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89612" y="2420888"/>
            <a:ext cx="131118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1916832"/>
            <a:ext cx="133943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97739" y="4314253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ENCARGADO CCA LOCALIDAD LA ESCONDIDA</a:t>
            </a:r>
          </a:p>
          <a:p>
            <a:pPr algn="ctr" eaLnBrk="1" hangingPunct="1"/>
            <a:r>
              <a:rPr lang="es-MX" sz="1100" b="1" dirty="0"/>
              <a:t>VACANTE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920" y="2791468"/>
            <a:ext cx="3600450" cy="3323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Víctor Ramón Solís García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931681" y="2963256"/>
            <a:ext cx="1336355" cy="17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5882" y="3761729"/>
            <a:ext cx="3600450" cy="4841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Wendy Yamilet Estrella Martínez</a:t>
            </a:r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3974773" y="3993987"/>
            <a:ext cx="1281594" cy="1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3174871"/>
            <a:ext cx="3600450" cy="4858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SOCIAL F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Alexis Emmanuel Castillo Rodríguez</a:t>
            </a:r>
            <a:endParaRPr lang="es-MX" sz="1200" dirty="0"/>
          </a:p>
        </p:txBody>
      </p:sp>
      <p:sp>
        <p:nvSpPr>
          <p:cNvPr id="29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76" y="5514551"/>
            <a:ext cx="1529134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CCA´S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4884342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ENCARGADO CCA LOCALIDAD EL TORREON</a:t>
            </a:r>
          </a:p>
          <a:p>
            <a:pPr algn="ctr" eaLnBrk="1" hangingPunct="1"/>
            <a:r>
              <a:rPr lang="es-MX" sz="1100" b="1" dirty="0"/>
              <a:t>C. María del Carmen García Colchado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5427718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ENCARGADO CCA LOC. SANTA BARBARA</a:t>
            </a:r>
          </a:p>
          <a:p>
            <a:pPr algn="ctr" eaLnBrk="1" hangingPunct="1"/>
            <a:r>
              <a:rPr lang="es-MX" sz="1100" b="1" dirty="0"/>
              <a:t>C. Juan Daniel Rodríguez Carranza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0338" y="5985579"/>
            <a:ext cx="331236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ENCARGADO CCA LOCALIDAD EL TORREON</a:t>
            </a:r>
          </a:p>
          <a:p>
            <a:pPr algn="ctr" eaLnBrk="1" hangingPunct="1"/>
            <a:r>
              <a:rPr lang="es-MX" sz="1100" b="1" dirty="0"/>
              <a:t>C. María del Carmen García Colchado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88499" y="6528955"/>
            <a:ext cx="3321608" cy="499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r>
              <a:rPr lang="es-MX" sz="1100" b="1" dirty="0"/>
              <a:t>ENCARGADO CCA LOC. LAS TROJES</a:t>
            </a:r>
          </a:p>
          <a:p>
            <a:pPr algn="ctr" eaLnBrk="1" hangingPunct="1"/>
            <a:r>
              <a:rPr lang="es-MX" sz="1100" b="1" dirty="0"/>
              <a:t>C. Gabriela Anabel Ávila Padilla</a:t>
            </a:r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100" b="1" dirty="0"/>
          </a:p>
          <a:p>
            <a:pPr algn="ctr" eaLnBrk="1" hangingPunct="1"/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75220" y="832465"/>
            <a:ext cx="495360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356420"/>
            <a:ext cx="3657751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DESARROLLO ECONOMICO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5696" y="19440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DIRECTOR C</a:t>
            </a:r>
          </a:p>
          <a:p>
            <a:pPr algn="ctr" eaLnBrk="1" hangingPunct="1"/>
            <a:r>
              <a:rPr lang="es-MX" b="1" dirty="0"/>
              <a:t>Lic. Josephine Viridiana Salcedo Andrade</a:t>
            </a:r>
            <a:endParaRPr lang="es-ES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5771" y="45657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DESARROLLO ECONOMICO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Omar Joel Contreras 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3364166"/>
            <a:ext cx="3585793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 DESARROLLO ECONOMICO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37263" y="368801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2657926"/>
            <a:ext cx="0" cy="190782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DIRECTOR C</a:t>
            </a:r>
          </a:p>
          <a:p>
            <a:pPr algn="ctr" eaLnBrk="1" hangingPunct="1"/>
            <a:r>
              <a:rPr lang="es-MX" sz="1600" b="1" dirty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7920" y="2117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Jesica Ortiz Díaz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66469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C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Juan Diego Barrientos Orta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6" y="28816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 </a:t>
            </a:r>
            <a:r>
              <a:rPr lang="es-MX" sz="1200" b="1" dirty="0"/>
              <a:t>B</a:t>
            </a:r>
          </a:p>
          <a:p>
            <a:pPr algn="ctr" eaLnBrk="1" hangingPunct="1"/>
            <a:r>
              <a:rPr lang="es-MX" sz="1200" b="1" dirty="0"/>
              <a:t>C.  Jaqueline Escalante Alonso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280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Jennifer Alejandra Castillo Piñón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967923"/>
            <a:ext cx="3599254" cy="5844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b="1" dirty="0"/>
          </a:p>
          <a:p>
            <a:pPr algn="ctr" eaLnBrk="1" hangingPunct="1"/>
            <a:r>
              <a:rPr lang="es-MX" sz="1200" dirty="0"/>
              <a:t>ENC.  CENTRO COMUNITARIO LA HACIENDITA</a:t>
            </a:r>
          </a:p>
          <a:p>
            <a:pPr algn="ctr" eaLnBrk="1" hangingPunct="1"/>
            <a:r>
              <a:rPr lang="es-MX" sz="1400" b="1" dirty="0"/>
              <a:t>C. Lizette Herrera Sánchez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1" y="1627855"/>
            <a:ext cx="1147" cy="23753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36842" y="3205536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836842" y="4003175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03089" y="2894808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EDUCATIVO D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Armando Rosales Cedillo</a:t>
            </a:r>
            <a:endParaRPr lang="es-MX" sz="1200" dirty="0"/>
          </a:p>
        </p:txBody>
      </p:sp>
      <p:sp>
        <p:nvSpPr>
          <p:cNvPr id="10" name="Rectángulo 9"/>
          <p:cNvSpPr/>
          <p:nvPr/>
        </p:nvSpPr>
        <p:spPr>
          <a:xfrm>
            <a:off x="1499324" y="4724309"/>
            <a:ext cx="1104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sz="1600" b="1" dirty="0"/>
              <a:t>CASSA´S</a:t>
            </a:r>
            <a:endParaRPr lang="es-MX" sz="2000" b="1" dirty="0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6" y="56766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Auxiliar Centro Comunitario La Haciendita</a:t>
            </a:r>
          </a:p>
          <a:p>
            <a:pPr algn="ctr" eaLnBrk="1" hangingPunct="1"/>
            <a:r>
              <a:rPr lang="es-MX" sz="1400" b="1" dirty="0"/>
              <a:t>C. Mayra Díaz Herrera</a:t>
            </a:r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3942763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BIBLIOTECARIO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Omar Emmanuel Rodríguez Araiza </a:t>
            </a:r>
            <a:endParaRPr lang="es-MX" sz="1200" dirty="0"/>
          </a:p>
        </p:txBody>
      </p:sp>
      <p:sp>
        <p:nvSpPr>
          <p:cNvPr id="2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3542" y="4711273"/>
            <a:ext cx="367482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BIBLIOTECARIO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Gabriela Reyna Serrano</a:t>
            </a:r>
            <a:endParaRPr lang="es-MX" sz="1200" dirty="0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4738" y="5438319"/>
            <a:ext cx="367363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BIBLIOTECARIO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Eva Jasso Mendoza</a:t>
            </a:r>
            <a:endParaRPr lang="es-MX" sz="1200" dirty="0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53542" y="6165365"/>
            <a:ext cx="360829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BIBLIOTECARIO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 de la Luz Martínez Gómez</a:t>
            </a:r>
            <a:endParaRPr lang="es-MX" sz="1200" dirty="0"/>
          </a:p>
        </p:txBody>
      </p:sp>
      <p:sp>
        <p:nvSpPr>
          <p:cNvPr id="27" name="Rectángulo 26"/>
          <p:cNvSpPr/>
          <p:nvPr/>
        </p:nvSpPr>
        <p:spPr>
          <a:xfrm>
            <a:off x="6059992" y="3663318"/>
            <a:ext cx="1816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MX" b="1" dirty="0"/>
              <a:t>BIBLIOTECAS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JEFE DE</a:t>
            </a:r>
            <a:r>
              <a:rPr lang="es-MX" sz="1600" dirty="0"/>
              <a:t> DEPARTAMENTO A </a:t>
            </a:r>
          </a:p>
          <a:p>
            <a:pPr algn="ctr" eaLnBrk="1" hangingPunct="1"/>
            <a:r>
              <a:rPr lang="es-MX" b="1" dirty="0"/>
              <a:t>C. José de Jesús Lomelí Flores</a:t>
            </a:r>
            <a:endParaRPr lang="es-ES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Daniela Martínez Navarro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31" y="31181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 Ricardo Solís García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COMUNICACIÓN SOCIAL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María Guadalupe Rodríguez Méndez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DE INFORMATICA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4572000" y="3477776"/>
            <a:ext cx="7200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 </a:t>
            </a:r>
            <a:r>
              <a:rPr lang="es-MX" dirty="0"/>
              <a:t>DIRECTOR C</a:t>
            </a:r>
          </a:p>
          <a:p>
            <a:pPr algn="ctr" eaLnBrk="1" hangingPunct="1"/>
            <a:r>
              <a:rPr lang="es-MX" b="1" dirty="0"/>
              <a:t>C. José Ramiro Rangel Ortiz  </a:t>
            </a:r>
            <a:endParaRPr lang="es-ES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1544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TITULAR DE TURISMO</a:t>
            </a:r>
          </a:p>
          <a:p>
            <a:pPr algn="ctr" eaLnBrk="1" hangingPunct="1"/>
            <a:r>
              <a:rPr lang="es-MX" sz="1400" b="1" dirty="0"/>
              <a:t>C.  José Santos Portugal </a:t>
            </a:r>
            <a:endParaRPr lang="es-MX" sz="14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3047" y="385411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Juan Manuel Rodríguez Calixto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45930" y="461731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Marlen Martínez Sánchez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0048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CULTURAL 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 Brayam González Medina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53" y="387112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José David Varela Cabrera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4644056" y="1627856"/>
            <a:ext cx="0" cy="52657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4644056" y="501317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874802" y="4148707"/>
            <a:ext cx="1489285" cy="865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332871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3851920" y="3328713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53" y="30048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A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Lic. </a:t>
            </a:r>
            <a:r>
              <a:rPr lang="es-MX" sz="1200" b="1" dirty="0" err="1"/>
              <a:t>Ericka</a:t>
            </a:r>
            <a:r>
              <a:rPr lang="es-MX" sz="1200" b="1" dirty="0"/>
              <a:t>  Janett Mendoza Martínez 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644056" y="2802134"/>
            <a:ext cx="0" cy="221104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69619" y="1056746"/>
            <a:ext cx="5616624" cy="6265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DIRECTOR C </a:t>
            </a:r>
          </a:p>
          <a:p>
            <a:pPr algn="ctr" eaLnBrk="1" hangingPunct="1"/>
            <a:r>
              <a:rPr lang="es-MX" sz="1600" b="1" dirty="0"/>
              <a:t>C. Jesús Ramírez Delgado</a:t>
            </a:r>
            <a:endParaRPr lang="es-ES" sz="16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3037683"/>
            <a:ext cx="3600447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algn="ctr" eaLnBrk="1" hangingPunct="1"/>
            <a:r>
              <a:rPr lang="es-MX" sz="1200" b="1" dirty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77706" y="21743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OPERATIVO DE SERVICIOS</a:t>
            </a:r>
          </a:p>
          <a:p>
            <a:pPr algn="ctr" eaLnBrk="1" hangingPunct="1"/>
            <a:r>
              <a:rPr lang="es-MX" sz="1200" b="1" dirty="0"/>
              <a:t>C. María Fernanda Martínez Santos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381208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462" y="45321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CHOFER  C</a:t>
            </a:r>
          </a:p>
          <a:p>
            <a:pPr algn="ctr" eaLnBrk="1" hangingPunct="1"/>
            <a:r>
              <a:rPr lang="es-MX" sz="1200" b="1" dirty="0"/>
              <a:t>C. José Antonio Carranco Martínez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7673" y="526538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SERVICIOS PUBLICOS A</a:t>
            </a:r>
          </a:p>
          <a:p>
            <a:pPr algn="ctr" eaLnBrk="1" hangingPunct="1"/>
            <a:r>
              <a:rPr lang="es-MX" sz="1200" b="1" dirty="0"/>
              <a:t>C. Juan Manuel  Martínez Guzmán</a:t>
            </a:r>
          </a:p>
          <a:p>
            <a:pPr algn="ctr" eaLnBrk="1" hangingPunct="1"/>
            <a:endParaRPr lang="es-MX" sz="1200" dirty="0"/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499" y="597195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BODEGUERO</a:t>
            </a:r>
          </a:p>
          <a:p>
            <a:pPr algn="ctr" eaLnBrk="1" hangingPunct="1"/>
            <a:r>
              <a:rPr lang="es-MX" sz="1200" b="1" dirty="0"/>
              <a:t> C. J Jesús Reyna López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CHOFER  C</a:t>
            </a:r>
          </a:p>
          <a:p>
            <a:pPr algn="ctr" eaLnBrk="1" hangingPunct="1"/>
            <a:r>
              <a:rPr lang="es-MX" sz="1200" b="1" dirty="0"/>
              <a:t>C. Enrique Carrillo García</a:t>
            </a:r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9496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BODEGA SP</a:t>
            </a:r>
          </a:p>
          <a:p>
            <a:pPr algn="ctr" eaLnBrk="1" hangingPunct="1"/>
            <a:r>
              <a:rPr lang="es-MX" sz="1200" b="1" dirty="0"/>
              <a:t>C. Néstor Pérez Flores </a:t>
            </a:r>
          </a:p>
          <a:p>
            <a:pPr marL="228600" indent="-228600" algn="ctr" eaLnBrk="1" hangingPunct="1"/>
            <a:endParaRPr lang="es-MX" sz="1200" b="1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E</a:t>
            </a:r>
          </a:p>
          <a:p>
            <a:pPr algn="ctr" eaLnBrk="1" hangingPunct="1"/>
            <a:r>
              <a:rPr lang="es-MX" sz="1200" b="1" dirty="0"/>
              <a:t>C. José de la Luz Rangel Guerrero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83329"/>
            <a:ext cx="0" cy="47711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2646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538203" y="6236940"/>
            <a:ext cx="753877" cy="3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3851919" y="6237312"/>
            <a:ext cx="70318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779910" y="3326460"/>
            <a:ext cx="792089" cy="87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4538203" y="2852564"/>
            <a:ext cx="16898" cy="33847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3779912" y="4792566"/>
            <a:ext cx="758291" cy="458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68123" y="3751629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311041"/>
            <a:ext cx="0" cy="41764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4996115" y="4629739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068123" y="4216255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484784"/>
            <a:ext cx="0" cy="23762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876256" y="1628800"/>
            <a:ext cx="201622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3107506"/>
            <a:ext cx="261326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2621004"/>
            <a:ext cx="259124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4001554"/>
            <a:ext cx="2631339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3553179"/>
            <a:ext cx="2631339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9" y="4913008"/>
            <a:ext cx="2646960" cy="33819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484784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484784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4449558"/>
            <a:ext cx="2631339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519248" y="5368131"/>
            <a:ext cx="265655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158854" y="5063319"/>
            <a:ext cx="917381" cy="196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241" y="5964937"/>
            <a:ext cx="219040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>
            <a:off x="5145206" y="5527344"/>
            <a:ext cx="938962" cy="7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67283" y="2184321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664296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UNIDAD DE TRANSPARENCIA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5580112" y="1988840"/>
            <a:ext cx="22322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46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5445224"/>
            <a:ext cx="2267744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ECOLOGIA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7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8617" y="4827898"/>
            <a:ext cx="219202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FISCALIZACION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51" name="Line 83"/>
          <p:cNvSpPr>
            <a:spLocks noChangeShapeType="1"/>
          </p:cNvSpPr>
          <p:nvPr/>
        </p:nvSpPr>
        <p:spPr bwMode="auto">
          <a:xfrm>
            <a:off x="5580113" y="5923594"/>
            <a:ext cx="4961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2" name="Line 83"/>
          <p:cNvSpPr>
            <a:spLocks noChangeShapeType="1"/>
          </p:cNvSpPr>
          <p:nvPr/>
        </p:nvSpPr>
        <p:spPr bwMode="auto">
          <a:xfrm>
            <a:off x="5580112" y="6487505"/>
            <a:ext cx="5235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ransition spd="slow"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9792" y="476672"/>
            <a:ext cx="424847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5792" y="2685638"/>
            <a:ext cx="3568429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 C</a:t>
            </a:r>
          </a:p>
          <a:p>
            <a:pPr algn="ctr" eaLnBrk="1" hangingPunct="1"/>
            <a:r>
              <a:rPr lang="es-MX" sz="1200" b="1" dirty="0"/>
              <a:t>C. Manuel Pérez Martínez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4285" y="17871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ADMINISTRATIVO</a:t>
            </a:r>
          </a:p>
          <a:p>
            <a:pPr algn="ctr" eaLnBrk="1" hangingPunct="1"/>
            <a:r>
              <a:rPr lang="es-MX" sz="1200" b="1" dirty="0"/>
              <a:t>vacante</a:t>
            </a: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621" y="1944041"/>
            <a:ext cx="3586191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BODEGA SP</a:t>
            </a:r>
          </a:p>
          <a:p>
            <a:pPr algn="ctr" eaLnBrk="1" hangingPunct="1"/>
            <a:r>
              <a:rPr lang="es-MX" sz="1200" b="1" dirty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5595" y="3979203"/>
            <a:ext cx="3600450" cy="6679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C</a:t>
            </a:r>
          </a:p>
          <a:p>
            <a:pPr algn="ctr" eaLnBrk="1" hangingPunct="1"/>
            <a:r>
              <a:rPr lang="es-MX" sz="1200" b="1" dirty="0"/>
              <a:t>C. 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4285" y="323786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C</a:t>
            </a:r>
          </a:p>
          <a:p>
            <a:pPr algn="ctr" eaLnBrk="1" hangingPunct="1"/>
            <a:r>
              <a:rPr lang="es-MX" sz="1200" b="1" dirty="0"/>
              <a:t>C. Raúl Cardona Rodríguez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5595" y="473151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D</a:t>
            </a:r>
          </a:p>
          <a:p>
            <a:pPr algn="ctr" eaLnBrk="1" hangingPunct="1"/>
            <a:r>
              <a:rPr lang="es-MX" sz="1200" b="1" dirty="0"/>
              <a:t>C. Juan José Rodríguez Lomelí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1334" y="542992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 </a:t>
            </a:r>
          </a:p>
          <a:p>
            <a:pPr algn="ctr" eaLnBrk="1" hangingPunct="1"/>
            <a:r>
              <a:rPr lang="es-MX" sz="1200" b="1" dirty="0"/>
              <a:t>C. Noé Martínez Navarro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1334" y="612832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</a:t>
            </a:r>
          </a:p>
          <a:p>
            <a:pPr algn="ctr" eaLnBrk="1" hangingPunct="1"/>
            <a:r>
              <a:rPr lang="es-MX" sz="1200" b="1" dirty="0"/>
              <a:t>C. Martin Martínez Ortiz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7873" y="3413893"/>
            <a:ext cx="356439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 B</a:t>
            </a:r>
          </a:p>
          <a:p>
            <a:pPr algn="ctr" eaLnBrk="1" hangingPunct="1"/>
            <a:r>
              <a:rPr lang="es-MX" sz="1200" b="1" dirty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5270" y="4851472"/>
            <a:ext cx="356444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ALBAÑIL</a:t>
            </a:r>
          </a:p>
          <a:p>
            <a:pPr algn="ctr" eaLnBrk="1" hangingPunct="1"/>
            <a:r>
              <a:rPr lang="es-MX" sz="1200" b="1" dirty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362" y="55534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ALBAÑIL</a:t>
            </a:r>
          </a:p>
          <a:p>
            <a:pPr algn="ctr" eaLnBrk="1" hangingPunct="1"/>
            <a:r>
              <a:rPr lang="es-MX" sz="1200" b="1" dirty="0"/>
              <a:t>C. Martin Méndez Hurtado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468" y="62469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ALBAÑIL</a:t>
            </a:r>
          </a:p>
          <a:p>
            <a:pPr algn="ctr" eaLnBrk="1" hangingPunct="1"/>
            <a:r>
              <a:rPr lang="es-MX" sz="1200" b="1" dirty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571876" y="836712"/>
            <a:ext cx="124" cy="56882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146887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15916" y="146887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808811" y="2946959"/>
            <a:ext cx="1511993" cy="1445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3823196" y="2183535"/>
            <a:ext cx="748804" cy="542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99246" y="3667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841915" y="3667040"/>
            <a:ext cx="766089" cy="912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4185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 flipV="1">
            <a:off x="3808812" y="4436945"/>
            <a:ext cx="799192" cy="307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07158" y="5877272"/>
            <a:ext cx="158417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524972"/>
            <a:ext cx="1539414" cy="3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5189" y="252342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B</a:t>
            </a:r>
          </a:p>
          <a:p>
            <a:pPr algn="ctr" eaLnBrk="1" hangingPunct="1"/>
            <a:r>
              <a:rPr lang="es-MX" sz="1200" b="1" dirty="0"/>
              <a:t>C. Enrique Barrientos Torres</a:t>
            </a:r>
            <a:endParaRPr lang="es-MX" sz="1200" dirty="0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 flipV="1">
            <a:off x="4589160" y="2183535"/>
            <a:ext cx="748804" cy="542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1480" y="4123217"/>
            <a:ext cx="359733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OPERADOR B</a:t>
            </a:r>
          </a:p>
          <a:p>
            <a:pPr algn="ctr" eaLnBrk="1" hangingPunct="1"/>
            <a:r>
              <a:rPr lang="es-MX" sz="1200" b="1" dirty="0"/>
              <a:t>Araceli Torres Ortiz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H="1">
            <a:off x="3807157" y="5145124"/>
            <a:ext cx="1568437" cy="120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0805" y="1120659"/>
            <a:ext cx="3600450" cy="5549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CHOFER COMPACTADOR B</a:t>
            </a:r>
          </a:p>
          <a:p>
            <a:pPr algn="ctr" eaLnBrk="1" hangingPunct="1"/>
            <a:r>
              <a:rPr lang="es-MX" sz="1200" b="1" dirty="0"/>
              <a:t>C. José Ignacio Aranda Juárez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3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2746" y="11892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ROTULISTA</a:t>
            </a:r>
          </a:p>
          <a:p>
            <a:pPr algn="ctr" eaLnBrk="1" hangingPunct="1"/>
            <a:r>
              <a:rPr lang="es-MX" sz="1200" b="1" dirty="0"/>
              <a:t>C. Juan Carlos Barajas Moreno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276952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E </a:t>
            </a:r>
          </a:p>
          <a:p>
            <a:pPr algn="ctr" eaLnBrk="1" hangingPunct="1"/>
            <a:r>
              <a:rPr lang="es-MX" sz="1200" b="1" dirty="0"/>
              <a:t>C. J. Trinidad Armendáriz Estrada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34907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E </a:t>
            </a:r>
          </a:p>
          <a:p>
            <a:pPr algn="ctr" eaLnBrk="1" hangingPunct="1"/>
            <a:r>
              <a:rPr lang="es-MX" sz="1200" b="1" dirty="0"/>
              <a:t>C. Erasmo Becerra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423690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 </a:t>
            </a:r>
          </a:p>
          <a:p>
            <a:pPr algn="ctr" eaLnBrk="1" hangingPunct="1"/>
            <a:r>
              <a:rPr lang="es-MX" sz="1200" b="1" dirty="0"/>
              <a:t>C. Francisco Javier Becerra Rosas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4133" y="1202956"/>
            <a:ext cx="3600450" cy="609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 </a:t>
            </a:r>
          </a:p>
          <a:p>
            <a:pPr algn="ctr" eaLnBrk="1" hangingPunct="1"/>
            <a:r>
              <a:rPr lang="es-MX" sz="1200" b="1" dirty="0"/>
              <a:t>C. Leonardo Martínez Sandoval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19413" y="19289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 </a:t>
            </a:r>
          </a:p>
          <a:p>
            <a:pPr algn="ctr" eaLnBrk="1" hangingPunct="1"/>
            <a:r>
              <a:rPr lang="es-MX" sz="1200" b="1" dirty="0"/>
              <a:t>C. Artemio Veloz López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19413" y="267701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</a:t>
            </a:r>
          </a:p>
          <a:p>
            <a:pPr algn="ctr" eaLnBrk="1" hangingPunct="1"/>
            <a:r>
              <a:rPr lang="es-MX" sz="1200" b="1" dirty="0"/>
              <a:t>C. José Cruz Flores Flores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09683" y="345710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</a:t>
            </a:r>
          </a:p>
          <a:p>
            <a:pPr algn="ctr" eaLnBrk="1" hangingPunct="1"/>
            <a:r>
              <a:rPr lang="es-MX" sz="1200" b="1" dirty="0"/>
              <a:t>C. Martin Sandoval Morquecho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9175" y="4186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C. Hilario Segura Martínez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2107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E</a:t>
            </a:r>
          </a:p>
          <a:p>
            <a:pPr algn="ctr" eaLnBrk="1" hangingPunct="1"/>
            <a:r>
              <a:rPr lang="es-MX" sz="1200" b="1" dirty="0"/>
              <a:t>C. José de la Luz Contreras Zúñiga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4442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SERVICIOS PUBLICOS E</a:t>
            </a:r>
          </a:p>
          <a:p>
            <a:pPr algn="ctr" eaLnBrk="1" hangingPunct="1"/>
            <a:r>
              <a:rPr lang="es-MX" sz="1200" b="1" dirty="0"/>
              <a:t>C. J Trinidad Armendáriz Estrada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554767" y="548680"/>
            <a:ext cx="17233" cy="55446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00017" y="3570015"/>
            <a:ext cx="599158" cy="30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57301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54767" y="4406536"/>
            <a:ext cx="579366" cy="645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11818" y="4406537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54767" y="6106711"/>
            <a:ext cx="6156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31753" y="2132856"/>
            <a:ext cx="6876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39115" y="213285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39115" y="141277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399333" y="141277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11818" y="28529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4556495" y="2851682"/>
            <a:ext cx="550809" cy="173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1368" y="51277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E </a:t>
            </a:r>
          </a:p>
          <a:p>
            <a:pPr algn="ctr" eaLnBrk="1" hangingPunct="1"/>
            <a:r>
              <a:rPr lang="es-MX" sz="1200" b="1" dirty="0"/>
              <a:t>Antonio Dávila Pérez</a:t>
            </a:r>
            <a:endParaRPr lang="es-MX" sz="1200" dirty="0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9175" y="501172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SERVICIOS PUBLICOS </a:t>
            </a:r>
          </a:p>
          <a:p>
            <a:pPr algn="ctr" eaLnBrk="1" hangingPunct="1"/>
            <a:r>
              <a:rPr lang="es-MX" sz="1200" b="1" dirty="0"/>
              <a:t>C. Edmundo Orta Gaspar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923927" y="5370557"/>
            <a:ext cx="680027" cy="1291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 flipV="1">
            <a:off x="4499992" y="5370556"/>
            <a:ext cx="599183" cy="6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7" name="Rectángulo redondeado 36"/>
          <p:cNvSpPr/>
          <p:nvPr/>
        </p:nvSpPr>
        <p:spPr>
          <a:xfrm>
            <a:off x="5113894" y="5905935"/>
            <a:ext cx="3620689" cy="57531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/>
              <a:t>AUXILIAR DE SERVICIOS PUBLICOS E</a:t>
            </a:r>
          </a:p>
          <a:p>
            <a:pPr algn="ctr"/>
            <a:r>
              <a:rPr lang="es-MX" sz="1200" b="1" dirty="0"/>
              <a:t>Isidro Carrera Ojeda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584176" cy="5760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7888" y="1553892"/>
            <a:ext cx="3600450" cy="4502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I</a:t>
            </a:r>
          </a:p>
          <a:p>
            <a:pPr algn="ctr" eaLnBrk="1" hangingPunct="1"/>
            <a:r>
              <a:rPr lang="es-MX" sz="1200" b="1" dirty="0"/>
              <a:t>C. José 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592" y="3572065"/>
            <a:ext cx="3233187" cy="4995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 </a:t>
            </a:r>
            <a:r>
              <a:rPr lang="es-MX" sz="1200" b="1" dirty="0"/>
              <a:t>B</a:t>
            </a:r>
          </a:p>
          <a:p>
            <a:pPr algn="ctr" eaLnBrk="1" hangingPunct="1"/>
            <a:r>
              <a:rPr lang="es-MX" sz="1200" b="1" dirty="0"/>
              <a:t> C. Martin 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592" y="4298792"/>
            <a:ext cx="3233433" cy="4929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</a:t>
            </a:r>
            <a:r>
              <a:rPr lang="es-MX" sz="1200" b="1" dirty="0"/>
              <a:t>B </a:t>
            </a:r>
          </a:p>
          <a:p>
            <a:pPr algn="ctr" eaLnBrk="1" hangingPunct="1"/>
            <a:r>
              <a:rPr lang="es-MX" sz="1200" b="1" dirty="0"/>
              <a:t>C. Armando Ventura </a:t>
            </a:r>
            <a:r>
              <a:rPr lang="es-MX" sz="1200" b="1" dirty="0" err="1"/>
              <a:t>Narcizo</a:t>
            </a:r>
            <a:r>
              <a:rPr lang="es-MX" sz="1200" b="1" dirty="0"/>
              <a:t>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592" y="514216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B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Alejandro Contreras Torres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9914" y="2159135"/>
            <a:ext cx="3560036" cy="5447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VIGILANTE RELLENO SANITARIO</a:t>
            </a:r>
          </a:p>
          <a:p>
            <a:pPr algn="ctr" eaLnBrk="1" hangingPunct="1"/>
            <a:r>
              <a:rPr lang="es-MX" sz="1200" b="1" dirty="0"/>
              <a:t>C. Fortino Gonzales Sandoval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9500" y="2847030"/>
            <a:ext cx="3600450" cy="518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</a:t>
            </a:r>
          </a:p>
          <a:p>
            <a:pPr algn="ctr" eaLnBrk="1" hangingPunct="1"/>
            <a:r>
              <a:rPr lang="es-MX" sz="1200" b="1" dirty="0"/>
              <a:t>C. Amelia Méndez Veloz</a:t>
            </a: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9497" y="3568749"/>
            <a:ext cx="3600450" cy="5001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</a:t>
            </a:r>
          </a:p>
          <a:p>
            <a:pPr algn="ctr" eaLnBrk="1" hangingPunct="1"/>
            <a:r>
              <a:rPr lang="es-MX" sz="1200" b="1" dirty="0"/>
              <a:t>C. Antonio. Negrete</a:t>
            </a: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9707" y="4298792"/>
            <a:ext cx="3600450" cy="4929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Abraham Dávila Aranda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9707" y="507491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 </a:t>
            </a:r>
          </a:p>
          <a:p>
            <a:pPr algn="ctr" eaLnBrk="1" hangingPunct="1"/>
            <a:r>
              <a:rPr lang="es-MX" sz="1200" b="1" dirty="0"/>
              <a:t>C. Juana Navarro Ayala </a:t>
            </a:r>
            <a:endParaRPr lang="es-MX" sz="1200" dirty="0"/>
          </a:p>
        </p:txBody>
      </p:sp>
      <p:sp>
        <p:nvSpPr>
          <p:cNvPr id="19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832" y="505700"/>
            <a:ext cx="316835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LIMPIA MUNICIPAL 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63632" y="1772816"/>
            <a:ext cx="12478" cy="38884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507025" y="3136157"/>
            <a:ext cx="18124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496779" y="2492895"/>
            <a:ext cx="1822719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507025" y="3821843"/>
            <a:ext cx="174090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496779" y="4581127"/>
            <a:ext cx="1822718" cy="3401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85992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1949" y="2132145"/>
            <a:ext cx="3264831" cy="5716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COMPACTADOR A</a:t>
            </a:r>
          </a:p>
          <a:p>
            <a:pPr algn="ctr" eaLnBrk="1" hangingPunct="1"/>
            <a:r>
              <a:rPr lang="es-MX" sz="1200" b="1" dirty="0"/>
              <a:t>C. Ramón Velásquez Martínez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496780" y="1772816"/>
            <a:ext cx="186313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7092280" y="1484412"/>
            <a:ext cx="15196" cy="16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1074" y="2842244"/>
            <a:ext cx="3285705" cy="5255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RECOLECTOR DE BASURA   </a:t>
            </a:r>
            <a:r>
              <a:rPr lang="es-MX" sz="1200" b="1" dirty="0"/>
              <a:t>A</a:t>
            </a:r>
          </a:p>
          <a:p>
            <a:pPr algn="ctr" eaLnBrk="1" hangingPunct="1"/>
            <a:r>
              <a:rPr lang="es-MX" sz="1200" b="1" dirty="0"/>
              <a:t> C. Valentín Martínez Dávila</a:t>
            </a:r>
            <a:endParaRPr lang="es-MX" sz="1200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783" y="1000263"/>
            <a:ext cx="3600450" cy="4465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ENCARGADO DE BARRENDERAS</a:t>
            </a:r>
          </a:p>
          <a:p>
            <a:pPr algn="ctr" eaLnBrk="1" hangingPunct="1"/>
            <a:r>
              <a:rPr lang="es-MX" sz="1200" b="1" dirty="0"/>
              <a:t>C. Ofelia Castañón Segura</a:t>
            </a:r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2818" y="1564678"/>
            <a:ext cx="3314208" cy="4394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SUPERVISOR DE RESIDUOS</a:t>
            </a:r>
          </a:p>
          <a:p>
            <a:pPr algn="ctr" eaLnBrk="1" hangingPunct="1"/>
            <a:r>
              <a:rPr lang="es-MX" sz="1200" b="1" dirty="0"/>
              <a:t>Vacante</a:t>
            </a:r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LIMPIA MUNICIPAL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1519" y="2958035"/>
            <a:ext cx="359680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 </a:t>
            </a:r>
          </a:p>
          <a:p>
            <a:pPr algn="ctr" eaLnBrk="1" hangingPunct="1"/>
            <a:r>
              <a:rPr lang="es-MX" sz="1200" b="1" dirty="0"/>
              <a:t>C. Ramona Godínez  Soto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73" y="381574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 </a:t>
            </a:r>
          </a:p>
          <a:p>
            <a:pPr algn="ctr" eaLnBrk="1" hangingPunct="1"/>
            <a:r>
              <a:rPr lang="es-MX" sz="1200" b="1" dirty="0"/>
              <a:t>C. Teresa Morquecho Rosas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74" y="21829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  </a:t>
            </a:r>
          </a:p>
          <a:p>
            <a:pPr algn="ctr" eaLnBrk="1" hangingPunct="1"/>
            <a:r>
              <a:rPr lang="es-MX" sz="1200" b="1" dirty="0"/>
              <a:t>C. Ma. De la cruz Rodríguez Medina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74" y="1385471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José Luis Dávila Macías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4110" y="463653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Gerardo Castañón Zúñiga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386" y="38213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dirty="0"/>
              <a:t> C. </a:t>
            </a:r>
            <a:r>
              <a:rPr lang="es-MX" sz="1200" b="1" dirty="0"/>
              <a:t>Romualda Contreras Zamarripa 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95450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Tomasa Martínez Mendoza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9168" y="21829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Adela Morquecho Rosas  </a:t>
            </a:r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73" y="547499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</a:t>
            </a:r>
            <a:r>
              <a:rPr lang="es-MX" sz="1200" b="1" dirty="0" err="1"/>
              <a:t>Abrahám</a:t>
            </a:r>
            <a:r>
              <a:rPr lang="es-MX" sz="1200" b="1" dirty="0"/>
              <a:t> Rodríguez Sandoval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703" y="463653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  </a:t>
            </a:r>
          </a:p>
          <a:p>
            <a:pPr algn="ctr" eaLnBrk="1" hangingPunct="1"/>
            <a:r>
              <a:rPr lang="es-MX" sz="1200" b="1" dirty="0"/>
              <a:t>C. J. Ascensión Zúñiga Méndez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79168" y="137695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Juan </a:t>
            </a:r>
            <a:r>
              <a:rPr lang="es-MX" sz="1200" b="1" dirty="0" err="1"/>
              <a:t>Ledezma</a:t>
            </a:r>
            <a:r>
              <a:rPr lang="es-MX" sz="1200" b="1" dirty="0"/>
              <a:t> Jaramillo</a:t>
            </a:r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95596" y="1700808"/>
            <a:ext cx="12406" cy="40324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851920" y="2492895"/>
            <a:ext cx="1512168" cy="675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828323" y="3313034"/>
            <a:ext cx="1509189" cy="202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28323" y="4077071"/>
            <a:ext cx="1499761" cy="1107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28323" y="4869159"/>
            <a:ext cx="1463757" cy="1643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93" y="547147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BARRENDERA </a:t>
            </a:r>
          </a:p>
          <a:p>
            <a:pPr algn="ctr" eaLnBrk="1" hangingPunct="1"/>
            <a:r>
              <a:rPr lang="es-MX" sz="1200" b="1" dirty="0"/>
              <a:t>C. María del Roció Sánchez Gómez</a:t>
            </a: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851918" y="5733256"/>
            <a:ext cx="1466275" cy="1518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1895" y="873141"/>
            <a:ext cx="495360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 PARQUES Y JARDINES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449604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Ignacio Becerra Almendáriz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37420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Juan Daniel Orta Guerra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2377" y="38245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A </a:t>
            </a:r>
          </a:p>
          <a:p>
            <a:pPr algn="ctr" eaLnBrk="1" hangingPunct="1"/>
            <a:r>
              <a:rPr lang="es-MX" sz="1200" b="1" dirty="0"/>
              <a:t> C. Eduardo Méndez Salazar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791" y="2756253"/>
            <a:ext cx="3600450" cy="6421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JARDINERIA  B</a:t>
            </a:r>
          </a:p>
          <a:p>
            <a:pPr algn="ctr" eaLnBrk="1" hangingPunct="1"/>
            <a:r>
              <a:rPr lang="es-MX" sz="1400" b="1" dirty="0"/>
              <a:t>C. Lázaro Prado Arechar</a:t>
            </a:r>
            <a:r>
              <a:rPr lang="es-MX" sz="1200" b="1" dirty="0"/>
              <a:t>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18470" y="17104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SUPERVISOR DE JARDINERIA  A</a:t>
            </a:r>
          </a:p>
          <a:p>
            <a:pPr algn="ctr" eaLnBrk="1" hangingPunct="1"/>
            <a:r>
              <a:rPr lang="es-MX" sz="1400" b="1" dirty="0"/>
              <a:t>C. Carlos Martínez  </a:t>
            </a:r>
            <a:endParaRPr lang="es-MX" sz="1400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716016" y="2348880"/>
            <a:ext cx="0" cy="41586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529211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 C</a:t>
            </a:r>
          </a:p>
          <a:p>
            <a:pPr algn="ctr" eaLnBrk="1" hangingPunct="1"/>
            <a:r>
              <a:rPr lang="es-MX" sz="1200" b="1" dirty="0"/>
              <a:t>C. J. Carmen Cleto Estrada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73863" y="400506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716014" y="3398445"/>
            <a:ext cx="2" cy="221752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716016" y="400506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716016" y="480114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716016" y="561596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30295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DE LAS TROJES</a:t>
            </a:r>
          </a:p>
          <a:p>
            <a:pPr algn="ctr" eaLnBrk="1" hangingPunct="1"/>
            <a:r>
              <a:rPr lang="es-MX" sz="1200" b="1" dirty="0"/>
              <a:t>C. Antonia Silva Rodríguez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Y PANTEON GACHUPINES  </a:t>
            </a:r>
          </a:p>
          <a:p>
            <a:pPr algn="ctr" eaLnBrk="1" hangingPunct="1"/>
            <a:r>
              <a:rPr lang="es-MX" sz="1200" b="1" dirty="0"/>
              <a:t>C. Gabriel Baltazar 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5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COMUNIDAD</a:t>
            </a:r>
          </a:p>
          <a:p>
            <a:pPr algn="ctr" eaLnBrk="1" hangingPunct="1"/>
            <a:r>
              <a:rPr lang="es-MX" sz="1200" b="1" dirty="0"/>
              <a:t>C. Roberto Quintero Vagas</a:t>
            </a: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ECO- PARQUE DE LAS TROJES  </a:t>
            </a:r>
          </a:p>
          <a:p>
            <a:pPr algn="ctr" eaLnBrk="1" hangingPunct="1"/>
            <a:r>
              <a:rPr lang="es-MX" sz="1200" b="1" dirty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JARDIN Y PANTEON ESCONDIDA </a:t>
            </a:r>
          </a:p>
          <a:p>
            <a:pPr algn="ctr" eaLnBrk="1" hangingPunct="1"/>
            <a:r>
              <a:rPr lang="es-MX" sz="1200" b="1" dirty="0"/>
              <a:t>C. Gabriela Montelongo Campos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19038" y="5412314"/>
            <a:ext cx="716958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535996" y="2060848"/>
            <a:ext cx="0" cy="33514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2485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ENC. PARQUE INFANTIL Y JARDIN DEL TORREON</a:t>
            </a:r>
          </a:p>
          <a:p>
            <a:pPr algn="ctr" eaLnBrk="1" hangingPunct="1"/>
            <a:r>
              <a:rPr lang="es-MX" sz="1200" b="1" dirty="0"/>
              <a:t>Ma. Natalia Guerra Rodríguez</a:t>
            </a:r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JARDINERO EN EL POTRERO</a:t>
            </a:r>
          </a:p>
          <a:p>
            <a:pPr algn="ctr" eaLnBrk="1" hangingPunct="1"/>
            <a:r>
              <a:rPr lang="es-MX" sz="1200" b="1" dirty="0"/>
              <a:t>C. Blas Prado Soto</a:t>
            </a:r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JARDINERO EN LA HACIENDITA</a:t>
            </a:r>
          </a:p>
          <a:p>
            <a:pPr algn="ctr" eaLnBrk="1" hangingPunct="1"/>
            <a:r>
              <a:rPr lang="es-MX" sz="1200" b="1" dirty="0"/>
              <a:t>C. Juan Martin Moreno Jasso</a:t>
            </a:r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LIMPIA EL MEZQUITE</a:t>
            </a:r>
          </a:p>
          <a:p>
            <a:pPr algn="ctr" eaLnBrk="1" hangingPunct="1"/>
            <a:r>
              <a:rPr lang="es-MX" sz="1200" b="1" dirty="0"/>
              <a:t>C. Jaime Ortiz Banda</a:t>
            </a:r>
          </a:p>
        </p:txBody>
      </p:sp>
      <p:sp>
        <p:nvSpPr>
          <p:cNvPr id="32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702359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2171" y="3638962"/>
            <a:ext cx="2696779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7" y="1125116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ADMINISTRADOR DE MERCADO</a:t>
            </a:r>
          </a:p>
          <a:p>
            <a:pPr algn="ctr" eaLnBrk="1" hangingPunct="1"/>
            <a:r>
              <a:rPr lang="es-MX" sz="1200" b="1" dirty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9329" y="1254423"/>
            <a:ext cx="272792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060848"/>
            <a:ext cx="4176464" cy="449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VETERINARIO</a:t>
            </a:r>
          </a:p>
          <a:p>
            <a:pPr algn="ctr" eaLnBrk="1" hangingPunct="1"/>
            <a:r>
              <a:rPr lang="es-MX" sz="1200" b="1" dirty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71264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RASTRO</a:t>
            </a:r>
          </a:p>
          <a:p>
            <a:pPr algn="ctr" eaLnBrk="1" hangingPunct="1"/>
            <a:r>
              <a:rPr lang="es-MX" sz="1200" b="1" dirty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9926" y="35025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 A</a:t>
            </a:r>
          </a:p>
          <a:p>
            <a:pPr algn="ctr" eaLnBrk="1" hangingPunct="1"/>
            <a:r>
              <a:rPr lang="es-MX" sz="1200" b="1" dirty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30217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  A</a:t>
            </a:r>
          </a:p>
          <a:p>
            <a:pPr algn="ctr" eaLnBrk="1" hangingPunct="1"/>
            <a:r>
              <a:rPr lang="es-MX" sz="1200" b="1" dirty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3400" y="509430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CHOFER   J</a:t>
            </a:r>
          </a:p>
          <a:p>
            <a:pPr algn="ctr" eaLnBrk="1" hangingPunct="1"/>
            <a:r>
              <a:rPr lang="es-MX" sz="1200" b="1" dirty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7574" y="59492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DE RASTRO B</a:t>
            </a:r>
          </a:p>
          <a:p>
            <a:pPr algn="ctr" eaLnBrk="1" hangingPunct="1"/>
            <a:r>
              <a:rPr lang="es-MX" sz="1200" b="1" dirty="0"/>
              <a:t>C. Tito Salas Macías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127249" y="2186149"/>
            <a:ext cx="1516760" cy="14528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186807" y="2889217"/>
            <a:ext cx="1465058" cy="8332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163250" y="3783026"/>
            <a:ext cx="1480757" cy="43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78949" y="3967266"/>
            <a:ext cx="1560767" cy="13175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178949" y="3877758"/>
            <a:ext cx="1537065" cy="5450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152434" y="1370388"/>
            <a:ext cx="14994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10310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720" y="242863"/>
            <a:ext cx="5256584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SERVICIOS PUBLICOS 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163250" y="4100627"/>
            <a:ext cx="1584323" cy="21725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6612" y="2150150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JEFE DE OFICINA </a:t>
            </a:r>
          </a:p>
          <a:p>
            <a:pPr algn="ctr" eaLnBrk="1" hangingPunct="1"/>
            <a:r>
              <a:rPr lang="es-MX" sz="1200" b="1" dirty="0"/>
              <a:t>C. Ma. Guadalupe Sotelo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MUNICIPAL </a:t>
            </a:r>
          </a:p>
          <a:p>
            <a:pPr algn="ctr" eaLnBrk="1" hangingPunct="1"/>
            <a:r>
              <a:rPr lang="es-MX" sz="1200" b="1" dirty="0"/>
              <a:t>C. Juan Miguel Rodríguez Claudio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MUNICIPAL </a:t>
            </a:r>
          </a:p>
          <a:p>
            <a:pPr algn="ctr" eaLnBrk="1" hangingPunct="1"/>
            <a:r>
              <a:rPr lang="es-MX" sz="1200" b="1" dirty="0"/>
              <a:t>C. Francisco Javier Cortes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PANTEONERO COMUNIDAD </a:t>
            </a:r>
          </a:p>
          <a:p>
            <a:pPr algn="ctr" eaLnBrk="1" hangingPunct="1"/>
            <a:r>
              <a:rPr lang="es-MX" sz="1200" b="1" dirty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ELECTRICISTA  A</a:t>
            </a:r>
          </a:p>
          <a:p>
            <a:pPr algn="ctr" eaLnBrk="1" hangingPunct="1"/>
            <a:r>
              <a:rPr lang="es-MX" sz="1200" b="1" dirty="0"/>
              <a:t>C.  Valentín Martínez Contreras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ELECTRICISTA   B</a:t>
            </a:r>
          </a:p>
          <a:p>
            <a:pPr algn="ctr" eaLnBrk="1" hangingPunct="1"/>
            <a:r>
              <a:rPr lang="es-MX" sz="1200" b="1" dirty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177" y="4976986"/>
            <a:ext cx="35283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655004" y="1304578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655004" y="1916832"/>
            <a:ext cx="989004" cy="4316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655004" y="2429533"/>
            <a:ext cx="989004" cy="2793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655004" y="2564904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797568" y="4869160"/>
            <a:ext cx="918447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97568" y="5207818"/>
            <a:ext cx="918447" cy="66945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SERVICIOS</a:t>
            </a: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PUBLICOS</a:t>
            </a: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1215240"/>
            <a:ext cx="5544616" cy="6711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JEFE DE DEPARTAMENTO B </a:t>
            </a:r>
          </a:p>
          <a:p>
            <a:pPr algn="ctr" eaLnBrk="1" hangingPunct="1"/>
            <a:r>
              <a:rPr lang="es-MX" sz="2000" b="1" dirty="0"/>
              <a:t>C. Gonzalo Pérez López</a:t>
            </a:r>
            <a:endParaRPr lang="es-ES" sz="20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5725" y="244404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PROMOTOR DEPORTIVO   A</a:t>
            </a:r>
          </a:p>
          <a:p>
            <a:pPr algn="ctr" eaLnBrk="1" hangingPunct="1"/>
            <a:r>
              <a:rPr lang="es-MX" sz="1200" b="1" dirty="0"/>
              <a:t>C. Agustín González Vázquez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079" y="330853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PENTA BASICO DE FUT BOL</a:t>
            </a:r>
          </a:p>
          <a:p>
            <a:pPr algn="ctr" eaLnBrk="1" hangingPunct="1"/>
            <a:r>
              <a:rPr lang="es-MX" sz="1200" b="1" dirty="0"/>
              <a:t>C.  José Antonio Arechar Torres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243928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LA UNIDAD DEPORTIVA  </a:t>
            </a:r>
          </a:p>
          <a:p>
            <a:pPr algn="ctr" eaLnBrk="1" hangingPunct="1"/>
            <a:r>
              <a:rPr lang="es-MX" sz="1200" b="1" dirty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2591" y="3263705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 EN UNIDAD DEPORTIVA A</a:t>
            </a:r>
          </a:p>
          <a:p>
            <a:pPr algn="ctr" eaLnBrk="1" hangingPunct="1"/>
            <a:r>
              <a:rPr lang="es-MX" sz="1200" b="1" dirty="0"/>
              <a:t>C.  Gerónimo Escalera García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359" y="41913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PENTABASICO DE BEISBOL</a:t>
            </a:r>
          </a:p>
          <a:p>
            <a:pPr algn="ctr" eaLnBrk="1" hangingPunct="1"/>
            <a:r>
              <a:rPr lang="es-MX" sz="1200" b="1" dirty="0"/>
              <a:t>J Refugio Méndez Alonso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506393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 EN UNIDAD DEPORTIVA   C</a:t>
            </a:r>
          </a:p>
          <a:p>
            <a:pPr algn="ctr" eaLnBrk="1" hangingPunct="1"/>
            <a:r>
              <a:rPr lang="es-MX" sz="1200" b="1" dirty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3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COMISION MUNICIPAL 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4567226" y="2709106"/>
            <a:ext cx="4774" cy="275955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1202" y="270910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30543" y="3645024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30543" y="450912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2591" y="411362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AUXILIAR EN UNIDAD DEPORTIVA B</a:t>
            </a:r>
          </a:p>
          <a:p>
            <a:pPr algn="ctr" eaLnBrk="1" hangingPunct="1"/>
            <a:r>
              <a:rPr lang="es-MX" sz="1200" b="1" dirty="0"/>
              <a:t>Ramón González Jasso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3419" y="5144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/>
              <a:t>PROMOTOR DE BEISBOL INFANTIL</a:t>
            </a:r>
          </a:p>
          <a:p>
            <a:pPr algn="ctr" eaLnBrk="1" hangingPunct="1"/>
            <a:r>
              <a:rPr lang="es-MX" sz="1200" b="1" dirty="0"/>
              <a:t>José Antonio Rodríguez Arechar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330543" y="5468658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 flipV="1">
            <a:off x="4567226" y="1886400"/>
            <a:ext cx="0" cy="8227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7764" y="1148743"/>
            <a:ext cx="439248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COORDINACIÓN MUNICIPAL DE OCAMPO PARA LAS MUJERES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664" y="2847836"/>
            <a:ext cx="5976664" cy="8691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 </a:t>
            </a:r>
            <a:r>
              <a:rPr lang="es-MX" sz="1400" dirty="0"/>
              <a:t>ENC. DE COORDINACION MUNICIPAL DE OCAMPO PARA</a:t>
            </a:r>
          </a:p>
          <a:p>
            <a:pPr algn="ctr" eaLnBrk="1" hangingPunct="1"/>
            <a:r>
              <a:rPr lang="es-MX" sz="1400" dirty="0"/>
              <a:t> LAS MUJERES </a:t>
            </a:r>
          </a:p>
          <a:p>
            <a:pPr algn="ctr" eaLnBrk="1" hangingPunct="1"/>
            <a:r>
              <a:rPr lang="es-MX" b="1" dirty="0"/>
              <a:t>C. Verónica Prado Ortiz </a:t>
            </a:r>
            <a:endParaRPr lang="es-ES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3788" y="45091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E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644008" y="3717032"/>
            <a:ext cx="0" cy="7920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9772" y="445741"/>
            <a:ext cx="439248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68190" y="1437700"/>
            <a:ext cx="5544616" cy="10375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ENCARGADO DE SALUD </a:t>
            </a:r>
          </a:p>
          <a:p>
            <a:pPr algn="ctr" eaLnBrk="1" hangingPunct="1"/>
            <a:r>
              <a:rPr lang="es-MX" sz="1600" b="1" dirty="0"/>
              <a:t>Lic. Mariela Romero Moreno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83768" y="3296747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400" dirty="0"/>
              <a:t>SECRETARIA   G</a:t>
            </a:r>
          </a:p>
          <a:p>
            <a:pPr algn="ctr" eaLnBrk="1" hangingPunct="1"/>
            <a:r>
              <a:rPr lang="es-MX" sz="1400" b="1" dirty="0"/>
              <a:t>C. Emmanuel Cibrián Velázquez</a:t>
            </a:r>
          </a:p>
          <a:p>
            <a:pPr algn="ctr" eaLnBrk="1" hangingPunct="1"/>
            <a:endParaRPr lang="es-MX" sz="1400" b="1" dirty="0"/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9772" y="445609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CHOFER   G</a:t>
            </a:r>
            <a:r>
              <a:rPr lang="es-MX" sz="1200" b="1" dirty="0"/>
              <a:t>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2475215"/>
            <a:ext cx="0" cy="82613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3952036"/>
            <a:ext cx="0" cy="49646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9772" y="445741"/>
            <a:ext cx="439248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ATENCION A LA JUVENTUD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68190" y="1437700"/>
            <a:ext cx="5544616" cy="10375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ENCARGADO DE ATENCION A LA JUVENTUD</a:t>
            </a:r>
          </a:p>
          <a:p>
            <a:pPr algn="ctr" eaLnBrk="1" hangingPunct="1"/>
            <a:r>
              <a:rPr lang="es-MX" sz="1600" b="1" dirty="0"/>
              <a:t>C. Francisco José Salazar Guerra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1455428681"/>
      </p:ext>
    </p:extLst>
  </p:cSld>
  <p:clrMapOvr>
    <a:masterClrMapping/>
  </p:clrMapOvr>
  <p:transition spd="slow">
    <p:split orient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bg1"/>
                </a:solidFill>
                <a:latin typeface="Berlin Sans FB Demi" pitchFamily="34" charset="0"/>
              </a:rPr>
              <a:t> ECOLOGIA </a:t>
            </a:r>
          </a:p>
        </p:txBody>
      </p:sp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43708" y="136048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  <a:r>
              <a:rPr lang="es-MX" sz="1600" dirty="0"/>
              <a:t>ENCARGADO  DE ECOLOGIA  </a:t>
            </a:r>
          </a:p>
          <a:p>
            <a:pPr algn="ctr" eaLnBrk="1" hangingPunct="1"/>
            <a:r>
              <a:rPr lang="es-MX" sz="1600" b="1" dirty="0"/>
              <a:t>C. Miguel Rosendo Romo Rodríguez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2851560"/>
            <a:ext cx="360040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SECRETARIA   C</a:t>
            </a:r>
          </a:p>
          <a:p>
            <a:pPr marL="228600" indent="-228600" algn="ctr" eaLnBrk="1" hangingPunct="1"/>
            <a:r>
              <a:rPr lang="es-MX" sz="1200" b="1" dirty="0"/>
              <a:t>C.  Yazmin Robledo Moreno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504" y="3986293"/>
            <a:ext cx="374441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VIVERO   A</a:t>
            </a:r>
          </a:p>
          <a:p>
            <a:pPr marL="228600" indent="-228600" algn="ctr" eaLnBrk="1" hangingPunct="1"/>
            <a:r>
              <a:rPr lang="es-MX" sz="1200" b="1" dirty="0"/>
              <a:t>C.  Florentino Castañón Segura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81666" y="3885918"/>
            <a:ext cx="331236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AUXILIAR DE VIVERO  A</a:t>
            </a:r>
          </a:p>
          <a:p>
            <a:pPr marL="228600" indent="-228600" algn="ctr" eaLnBrk="1" hangingPunct="1"/>
            <a:r>
              <a:rPr lang="es-MX" sz="1200" b="1" dirty="0"/>
              <a:t>C.  José Pilar Hurtado Manríquez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752020" y="2079619"/>
            <a:ext cx="0" cy="7733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4297642"/>
            <a:ext cx="172819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693594" y="3499260"/>
            <a:ext cx="0" cy="77331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8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6084168" y="2385447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08352" y="1450013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PRESIDENTE MUNICIPAL</a:t>
            </a:r>
          </a:p>
          <a:p>
            <a:pPr algn="ctr" eaLnBrk="1" hangingPunct="1"/>
            <a:r>
              <a:rPr lang="es-MX" sz="2000" b="1" dirty="0"/>
              <a:t>Ing. Ma.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9" y="3212976"/>
            <a:ext cx="3303172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SECRETARIO PARTICULAR</a:t>
            </a:r>
          </a:p>
          <a:p>
            <a:pPr algn="ctr" eaLnBrk="1" hangingPunct="1"/>
            <a:r>
              <a:rPr lang="es-ES" sz="1400" b="1" dirty="0"/>
              <a:t>Ing. Saúl Ortiz Beltrán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419873" y="332656"/>
            <a:ext cx="2681836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PRESIDENCIA</a:t>
            </a: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42931"/>
            <a:ext cx="128947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7" y="3207699"/>
            <a:ext cx="3865585" cy="7252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/>
          </a:p>
          <a:p>
            <a:pPr algn="ctr" eaLnBrk="1" hangingPunct="1"/>
            <a:endParaRPr lang="es-MX" sz="1400" dirty="0"/>
          </a:p>
          <a:p>
            <a:pPr algn="ctr" eaLnBrk="1" hangingPunct="1"/>
            <a:r>
              <a:rPr lang="es-MX" sz="1400" dirty="0"/>
              <a:t>ASISTENTE PERSONAL DEL PRESIDENTE</a:t>
            </a:r>
          </a:p>
          <a:p>
            <a:pPr algn="ctr" eaLnBrk="1" hangingPunct="1"/>
            <a:r>
              <a:rPr lang="es-MX" sz="1400" b="1" dirty="0"/>
              <a:t>C. Rosa Castañón Dávila</a:t>
            </a:r>
          </a:p>
          <a:p>
            <a:pPr algn="ctr" eaLnBrk="1" hangingPunct="1"/>
            <a:endParaRPr lang="es-MX" sz="1200" dirty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2627782" y="2436472"/>
            <a:ext cx="4" cy="77122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13069" y="5246742"/>
            <a:ext cx="3748876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AUXILIAR PRESIDENCIA</a:t>
            </a:r>
          </a:p>
          <a:p>
            <a:pPr algn="ctr" eaLnBrk="1" hangingPunct="1"/>
            <a:r>
              <a:rPr lang="es-MX" sz="1200" b="1" dirty="0"/>
              <a:t>C. ROSA VALADEZ MARTINEZ</a:t>
            </a:r>
            <a:endParaRPr lang="es-ES" sz="1200" b="1" dirty="0"/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9" y="4221088"/>
            <a:ext cx="3816424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ASISTENTE DE SECRETARIO PARTICULAR</a:t>
            </a:r>
          </a:p>
          <a:p>
            <a:pPr algn="ctr" eaLnBrk="1" hangingPunct="1"/>
            <a:r>
              <a:rPr lang="es-ES" sz="1400" b="1" dirty="0"/>
              <a:t>C. Ana Cristina Méndez Rubalcaba 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627783" y="3922409"/>
            <a:ext cx="0" cy="4824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101709" y="3789239"/>
            <a:ext cx="0" cy="43219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6" y="4404841"/>
            <a:ext cx="386558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/>
              <a:t>CHOFER B</a:t>
            </a:r>
          </a:p>
          <a:p>
            <a:pPr algn="ctr" eaLnBrk="1" hangingPunct="1"/>
            <a:r>
              <a:rPr lang="es-ES" sz="1400" b="1" dirty="0"/>
              <a:t>C. María Daniela Flores Hernández</a:t>
            </a: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6105143" y="4814767"/>
            <a:ext cx="0" cy="43219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/>
              <a:t>Lic</a:t>
            </a:r>
            <a:r>
              <a:rPr lang="es-MX" sz="1600" b="1" dirty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SINDICATURA</a:t>
            </a:r>
          </a:p>
          <a:p>
            <a:pPr algn="ctr" eaLnBrk="1" hangingPunct="1"/>
            <a:r>
              <a:rPr lang="es-MX" sz="1600" b="1" dirty="0"/>
              <a:t>C. Ma. Guadalupe Torres Pérez</a:t>
            </a:r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b="1" dirty="0"/>
              <a:t>S I N D I C O</a:t>
            </a:r>
          </a:p>
          <a:p>
            <a:pPr algn="ctr" eaLnBrk="1" hangingPunct="1"/>
            <a:r>
              <a:rPr lang="es-MX" b="1" dirty="0"/>
              <a:t>T.S.U. Gualberto Torres Pérez</a:t>
            </a:r>
            <a:endParaRPr lang="es-ES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2016224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42930"/>
            <a:ext cx="1182663" cy="15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136815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4008" y="4318828"/>
            <a:ext cx="0" cy="6223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dirty="0"/>
              <a:t>REGIDORES</a:t>
            </a:r>
            <a:endParaRPr lang="es-ES" sz="1000" b="1" dirty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11379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700" b="1" dirty="0"/>
          </a:p>
          <a:p>
            <a:pPr algn="ctr" eaLnBrk="1" hangingPunct="1"/>
            <a:r>
              <a:rPr lang="es-MX" sz="1700" b="1" dirty="0"/>
              <a:t>C. Sergio Moreno Rosales</a:t>
            </a:r>
          </a:p>
          <a:p>
            <a:pPr algn="ctr" eaLnBrk="1" hangingPunct="1"/>
            <a:r>
              <a:rPr lang="es-MX" sz="1700" b="1" dirty="0"/>
              <a:t>T.s.u. María Dolores Cervantes Carranco</a:t>
            </a:r>
          </a:p>
          <a:p>
            <a:pPr algn="ctr" eaLnBrk="1" hangingPunct="1"/>
            <a:r>
              <a:rPr lang="es-MX" sz="1700" b="1" dirty="0"/>
              <a:t>Lic. María Elena Flores Luna </a:t>
            </a:r>
          </a:p>
          <a:p>
            <a:pPr algn="ctr" eaLnBrk="1" hangingPunct="1"/>
            <a:r>
              <a:rPr lang="es-MX" sz="1700" b="1" dirty="0"/>
              <a:t>Ing. Diego Portugal Araiza</a:t>
            </a:r>
          </a:p>
          <a:p>
            <a:pPr algn="ctr" eaLnBrk="1" hangingPunct="1"/>
            <a:r>
              <a:rPr lang="es-MX" sz="1700" b="1" dirty="0"/>
              <a:t>Lic. Ma. del Socorro Rodríguez Hernández.</a:t>
            </a:r>
          </a:p>
          <a:p>
            <a:pPr algn="ctr" eaLnBrk="1" hangingPunct="1"/>
            <a:r>
              <a:rPr lang="es-MX" sz="1700" b="1" dirty="0"/>
              <a:t>Ing. Ezequiel Díaz Pacheco</a:t>
            </a:r>
          </a:p>
          <a:p>
            <a:pPr algn="ctr" eaLnBrk="1" hangingPunct="1"/>
            <a:r>
              <a:rPr lang="es-MX" sz="1700" b="1" dirty="0"/>
              <a:t>C.P Juan Miguel Mendoza Díaz de León</a:t>
            </a:r>
          </a:p>
          <a:p>
            <a:pPr algn="ctr" eaLnBrk="1" hangingPunct="1"/>
            <a:r>
              <a:rPr lang="es-MX" sz="1700" b="1" dirty="0"/>
              <a:t>C. Elsa Valadez Martínez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6168" y="1218064"/>
            <a:ext cx="1727919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20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8133" y="4960692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DE REGIDORES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C. Carmen Carolina Guzmán Galván </a:t>
            </a:r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42930"/>
            <a:ext cx="1505496" cy="147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2088232" cy="13575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1999" y="2060575"/>
            <a:ext cx="2091" cy="23780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ASESOR JURIDICO</a:t>
            </a:r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ENCARGADO DE ARCHIVO MUNICIPAL</a:t>
            </a:r>
            <a:endParaRPr lang="es-ES" sz="1200" dirty="0"/>
          </a:p>
          <a:p>
            <a:pPr algn="ctr" eaLnBrk="1" hangingPunct="1"/>
            <a:r>
              <a:rPr lang="es-MX" sz="1200" b="1" dirty="0"/>
              <a:t>C. Ezequiel Martínez Rodríguez</a:t>
            </a:r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AYUNTAMIENTO</a:t>
            </a:r>
            <a:endParaRPr lang="es-ES" sz="1700" dirty="0"/>
          </a:p>
          <a:p>
            <a:pPr algn="ctr" eaLnBrk="1" hangingPunct="1"/>
            <a:r>
              <a:rPr lang="es-ES" sz="1700" b="1" dirty="0"/>
              <a:t>Lic. Oscar Miguel Cortes Cibrián</a:t>
            </a:r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DE SECRETARIA</a:t>
            </a:r>
            <a:endParaRPr lang="es-ES" sz="1300" dirty="0"/>
          </a:p>
          <a:p>
            <a:pPr algn="ctr" eaLnBrk="1" hangingPunct="1"/>
            <a:r>
              <a:rPr lang="es-MX" sz="1400" b="1" dirty="0"/>
              <a:t>C. Blanca Isabel Aguiñaga Ibarra  </a:t>
            </a:r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743647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 B</a:t>
            </a:r>
          </a:p>
          <a:p>
            <a:pPr algn="ctr" eaLnBrk="1" hangingPunct="1"/>
            <a:r>
              <a:rPr lang="es-MX" sz="1300" b="1" dirty="0"/>
              <a:t>C. Jesús Aguiñaga Arrona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776537" y="550083"/>
            <a:ext cx="36623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Berlin Sans FB Demi" pitchFamily="34" charset="0"/>
              </a:rPr>
              <a:t>SECRETARIA</a:t>
            </a:r>
            <a:endParaRPr lang="es-ES" sz="20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752" y="1975486"/>
            <a:ext cx="4896544" cy="733434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 </a:t>
            </a:r>
          </a:p>
          <a:p>
            <a:pPr algn="ctr" eaLnBrk="1" hangingPunct="1"/>
            <a:r>
              <a:rPr lang="es-MX" b="1" dirty="0"/>
              <a:t>INSPECTOR DE FISCALIZACIÓN</a:t>
            </a:r>
          </a:p>
          <a:p>
            <a:pPr algn="ctr" eaLnBrk="1" hangingPunct="1"/>
            <a:r>
              <a:rPr lang="es-MX" dirty="0"/>
              <a:t>C. Héctor Javier Maldonado Macías</a:t>
            </a:r>
          </a:p>
          <a:p>
            <a:pPr algn="ctr" eaLnBrk="1" hangingPunct="1"/>
            <a:endParaRPr lang="es-MX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131840" y="476672"/>
            <a:ext cx="3744416" cy="69817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Berlin Sans FB" panose="020E0602020502020306" pitchFamily="34" charset="0"/>
              </a:rPr>
              <a:t>FISCALIZACIÓN</a:t>
            </a:r>
            <a:endParaRPr lang="es-MX" b="1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Line 46"/>
          <p:cNvSpPr>
            <a:spLocks noChangeShapeType="1"/>
          </p:cNvSpPr>
          <p:nvPr/>
        </p:nvSpPr>
        <p:spPr bwMode="auto">
          <a:xfrm flipH="1" flipV="1">
            <a:off x="4788024" y="270892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5556" y="3649830"/>
            <a:ext cx="3528392" cy="630690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 </a:t>
            </a:r>
          </a:p>
          <a:p>
            <a:pPr algn="ctr" eaLnBrk="1" hangingPunct="1"/>
            <a:r>
              <a:rPr lang="es-MX" sz="1400" dirty="0"/>
              <a:t>AUXILIAR FISCAL</a:t>
            </a:r>
          </a:p>
          <a:p>
            <a:pPr algn="ctr" eaLnBrk="1" hangingPunct="1"/>
            <a:r>
              <a:rPr lang="es-MX" sz="1400" b="1" dirty="0"/>
              <a:t>C. Jonathan Missael Torres Hernández</a:t>
            </a:r>
          </a:p>
          <a:p>
            <a:pPr algn="ctr" eaLnBrk="1" hangingPunct="1"/>
            <a:endParaRPr lang="es-MX" dirty="0"/>
          </a:p>
        </p:txBody>
      </p:sp>
      <p:sp>
        <p:nvSpPr>
          <p:cNvPr id="14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6096" y="3653715"/>
            <a:ext cx="3528392" cy="630690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 </a:t>
            </a:r>
          </a:p>
          <a:p>
            <a:pPr algn="ctr" eaLnBrk="1" hangingPunct="1"/>
            <a:r>
              <a:rPr lang="es-MX" sz="1400" dirty="0"/>
              <a:t>AUXILIAR FISCAL</a:t>
            </a:r>
          </a:p>
          <a:p>
            <a:pPr algn="ctr" eaLnBrk="1" hangingPunct="1"/>
            <a:r>
              <a:rPr lang="es-MX" sz="1400" b="1" dirty="0"/>
              <a:t>T.S.U. Ilse Lucia Banda Rodríguez</a:t>
            </a:r>
          </a:p>
          <a:p>
            <a:pPr algn="ctr" eaLnBrk="1" hangingPunct="1"/>
            <a:endParaRPr lang="es-MX" dirty="0"/>
          </a:p>
        </p:txBody>
      </p:sp>
      <p:sp>
        <p:nvSpPr>
          <p:cNvPr id="15" name="Line 46"/>
          <p:cNvSpPr>
            <a:spLocks noChangeShapeType="1"/>
          </p:cNvSpPr>
          <p:nvPr/>
        </p:nvSpPr>
        <p:spPr bwMode="auto">
          <a:xfrm flipH="1">
            <a:off x="4103948" y="3933056"/>
            <a:ext cx="13321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5474423</TotalTime>
  <Words>2746</Words>
  <Application>Microsoft Office PowerPoint</Application>
  <PresentationFormat>Presentación en pantalla (4:3)</PresentationFormat>
  <Paragraphs>742</Paragraphs>
  <Slides>43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43</vt:i4>
      </vt:variant>
    </vt:vector>
  </HeadingPairs>
  <TitlesOfParts>
    <vt:vector size="54" baseType="lpstr">
      <vt:lpstr>Arial</vt:lpstr>
      <vt:lpstr>Berlin Sans FB</vt:lpstr>
      <vt:lpstr>Berlin Sans FB Demi</vt:lpstr>
      <vt:lpstr>Bookman Old Style</vt:lpstr>
      <vt:lpstr>Franklin Gothic Book</vt:lpstr>
      <vt:lpstr>Franklin Gothic Medium</vt:lpstr>
      <vt:lpstr>Monotype Corsiva</vt:lpstr>
      <vt:lpstr>Times New Roman</vt:lpstr>
      <vt:lpstr>Wingdings 2</vt:lpstr>
      <vt:lpstr>Viajes</vt:lpstr>
      <vt:lpstr>1_Viajes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REGIDORES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Presidencia Municipal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LENOVO THINKPAD</cp:lastModifiedBy>
  <cp:revision>1734</cp:revision>
  <cp:lastPrinted>2019-07-03T19:57:38Z</cp:lastPrinted>
  <dcterms:created xsi:type="dcterms:W3CDTF">2003-10-02T15:47:19Z</dcterms:created>
  <dcterms:modified xsi:type="dcterms:W3CDTF">2020-09-25T19:55:29Z</dcterms:modified>
</cp:coreProperties>
</file>