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notesMasterIdLst>
    <p:notesMasterId r:id="rId39"/>
  </p:notesMasterIdLst>
  <p:handoutMasterIdLst>
    <p:handoutMasterId r:id="rId40"/>
  </p:handoutMasterIdLst>
  <p:sldIdLst>
    <p:sldId id="276" r:id="rId2"/>
    <p:sldId id="273" r:id="rId3"/>
    <p:sldId id="257" r:id="rId4"/>
    <p:sldId id="274" r:id="rId5"/>
    <p:sldId id="275" r:id="rId6"/>
    <p:sldId id="280" r:id="rId7"/>
    <p:sldId id="279" r:id="rId8"/>
    <p:sldId id="278" r:id="rId9"/>
    <p:sldId id="282" r:id="rId10"/>
    <p:sldId id="309" r:id="rId11"/>
    <p:sldId id="283" r:id="rId12"/>
    <p:sldId id="284" r:id="rId13"/>
    <p:sldId id="286" r:id="rId14"/>
    <p:sldId id="288" r:id="rId15"/>
    <p:sldId id="287" r:id="rId16"/>
    <p:sldId id="285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8" r:id="rId36"/>
    <p:sldId id="307" r:id="rId37"/>
    <p:sldId id="310" r:id="rId38"/>
  </p:sldIdLst>
  <p:sldSz cx="9144000" cy="6858000" type="screen4x3"/>
  <p:notesSz cx="6797675" cy="9926638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99FF"/>
    <a:srgbClr val="FF9900"/>
    <a:srgbClr val="B2B2B2"/>
    <a:srgbClr val="33CCFF"/>
    <a:srgbClr val="FFFF99"/>
    <a:srgbClr val="333399"/>
    <a:srgbClr val="6600CC"/>
    <a:srgbClr val="99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780" autoAdjust="0"/>
    <p:restoredTop sz="96890" autoAdjust="0"/>
  </p:normalViewPr>
  <p:slideViewPr>
    <p:cSldViewPr>
      <p:cViewPr>
        <p:scale>
          <a:sx n="66" d="100"/>
          <a:sy n="66" d="100"/>
        </p:scale>
        <p:origin x="-1200" y="-6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5036129-E5CB-4518-8F5E-9B96C428791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ABE60F0-4858-47D4-99F0-E7586295227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71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6F49E1-4FC7-4918-83A9-A5A411F9EDE3}" type="slidenum">
              <a:rPr lang="es-ES" smtClean="0"/>
              <a:pPr/>
              <a:t>1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7F6267A5-9F27-4EE3-9105-15146495BCA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99CB88-5E1A-4FAC-892A-60949ACB1F6F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0" y="-26988"/>
            <a:ext cx="9144000" cy="1311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40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Presidencia Municipal </a:t>
            </a:r>
          </a:p>
          <a:p>
            <a:pPr algn="ctr" eaLnBrk="1" hangingPunct="1">
              <a:defRPr/>
            </a:pPr>
            <a:r>
              <a:rPr lang="es-MX" sz="40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San Felipe, Gto.</a:t>
            </a:r>
            <a:endParaRPr lang="es-ES" sz="40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4" name="Picture 7" descr="01 Logo AUTORIZAD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3850" y="73025"/>
            <a:ext cx="92075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8" descr="Eskudo 03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81963" y="207963"/>
            <a:ext cx="738187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transition spd="slow">
    <p:split orient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slide" Target="slide9.xml"/><Relationship Id="rId4" Type="http://schemas.openxmlformats.org/officeDocument/2006/relationships/slide" Target="slid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slide" Target="slid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slide" Target="slide8.xml"/><Relationship Id="rId4" Type="http://schemas.openxmlformats.org/officeDocument/2006/relationships/slide" Target="slide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20278" y="548680"/>
            <a:ext cx="359746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DEPARTAMENTO DE PLANEACION 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32656"/>
            <a:ext cx="2160240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142931"/>
            <a:ext cx="1614711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99792" y="1340768"/>
            <a:ext cx="4248472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DIR. PLANEACION </a:t>
            </a:r>
            <a:endParaRPr lang="es-MX" dirty="0"/>
          </a:p>
          <a:p>
            <a:pPr algn="ctr" eaLnBrk="1" hangingPunct="1"/>
            <a:r>
              <a:rPr lang="es-MX" b="1" dirty="0" smtClean="0"/>
              <a:t>Máster.   Laura Díaz Chávez </a:t>
            </a:r>
            <a:endParaRPr lang="es-ES" b="1" dirty="0"/>
          </a:p>
        </p:txBody>
      </p:sp>
      <p:sp>
        <p:nvSpPr>
          <p:cNvPr id="6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87824" y="3068960"/>
            <a:ext cx="3744913" cy="575816"/>
          </a:xfrm>
          <a:prstGeom prst="roundRect">
            <a:avLst>
              <a:gd name="adj" fmla="val 347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300" dirty="0" smtClean="0"/>
              <a:t> SECRETARIA F</a:t>
            </a:r>
            <a:endParaRPr lang="es-ES" sz="1300" dirty="0"/>
          </a:p>
          <a:p>
            <a:pPr algn="ctr" eaLnBrk="1" hangingPunct="1"/>
            <a:r>
              <a:rPr lang="es-MX" sz="1400" b="1" dirty="0" smtClean="0"/>
              <a:t>C. Karina Aguiñaga Soria </a:t>
            </a:r>
            <a:endParaRPr lang="es-MX" sz="1400" b="1" dirty="0"/>
          </a:p>
        </p:txBody>
      </p:sp>
      <p:sp>
        <p:nvSpPr>
          <p:cNvPr id="9" name="Line 46"/>
          <p:cNvSpPr>
            <a:spLocks noChangeShapeType="1"/>
          </p:cNvSpPr>
          <p:nvPr/>
        </p:nvSpPr>
        <p:spPr bwMode="auto">
          <a:xfrm flipH="1" flipV="1">
            <a:off x="4788024" y="2060848"/>
            <a:ext cx="0" cy="100811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0" name="Rectangle 2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 rot="669796">
            <a:off x="7308304" y="1340768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99792" y="836712"/>
            <a:ext cx="4248472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/>
              <a:t>TESORERIA  MUNICIPAL</a:t>
            </a:r>
          </a:p>
          <a:p>
            <a:pPr algn="ctr" eaLnBrk="1" hangingPunct="1"/>
            <a:r>
              <a:rPr lang="es-MX" b="1" dirty="0"/>
              <a:t>C.P. OLIVIA ORTIZ PEREZ </a:t>
            </a:r>
            <a:endParaRPr lang="es-ES" b="1" dirty="0"/>
          </a:p>
        </p:txBody>
      </p:sp>
      <p:sp>
        <p:nvSpPr>
          <p:cNvPr id="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552" y="285293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ECARGADA DE INGRESOS</a:t>
            </a:r>
          </a:p>
          <a:p>
            <a:pPr algn="ctr" eaLnBrk="1" hangingPunct="1"/>
            <a:r>
              <a:rPr lang="es-MX" sz="1200" b="1" dirty="0" smtClean="0"/>
              <a:t>Lic. Marisol Ibarra Silva</a:t>
            </a:r>
            <a:endParaRPr lang="es-MX" sz="1200" b="1" dirty="0"/>
          </a:p>
          <a:p>
            <a:pPr algn="ctr" eaLnBrk="1" hangingPunct="1"/>
            <a:endParaRPr lang="es-MX" sz="1200" b="1" dirty="0"/>
          </a:p>
        </p:txBody>
      </p:sp>
      <p:sp>
        <p:nvSpPr>
          <p:cNvPr id="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6010" y="453702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CORDINADOR DE EGRESOS</a:t>
            </a:r>
          </a:p>
          <a:p>
            <a:pPr algn="ctr" eaLnBrk="1" hangingPunct="1"/>
            <a:r>
              <a:rPr lang="es-MX" sz="1200" b="1" dirty="0" smtClean="0"/>
              <a:t>C. Erika  Guadalupe Rodríguez Solís</a:t>
            </a:r>
          </a:p>
          <a:p>
            <a:pPr algn="ctr" eaLnBrk="1" hangingPunct="1"/>
            <a:endParaRPr lang="es-MX" sz="1200" dirty="0" smtClean="0"/>
          </a:p>
        </p:txBody>
      </p:sp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7544" y="371703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JEFE DE OFICINA DE EGRESOS</a:t>
            </a:r>
          </a:p>
          <a:p>
            <a:pPr algn="ctr" eaLnBrk="1" hangingPunct="1"/>
            <a:r>
              <a:rPr lang="es-MX" sz="1200" b="1" dirty="0" smtClean="0"/>
              <a:t>T.S.U. J. Guadalupe Alonso Rodríguez</a:t>
            </a:r>
            <a:endParaRPr lang="es-MX" sz="1200" b="1" dirty="0"/>
          </a:p>
          <a:p>
            <a:pPr algn="ctr" eaLnBrk="1" hangingPunct="1"/>
            <a:endParaRPr lang="es-MX" sz="1200" b="1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48064" y="371703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ENCARGADO DE INVENTARIO</a:t>
            </a:r>
          </a:p>
          <a:p>
            <a:pPr algn="ctr" eaLnBrk="1" hangingPunct="1"/>
            <a:r>
              <a:rPr lang="es-MX" sz="1200" b="1" dirty="0" smtClean="0"/>
              <a:t>C. Juan Pablo Carrera Martínez</a:t>
            </a:r>
            <a:endParaRPr lang="es-MX" sz="1200" b="1" dirty="0"/>
          </a:p>
          <a:p>
            <a:pPr algn="ctr" eaLnBrk="1" hangingPunct="1"/>
            <a:r>
              <a:rPr lang="es-MX" sz="1200" b="1" dirty="0" smtClean="0"/>
              <a:t> </a:t>
            </a:r>
            <a:endParaRPr lang="es-ES" sz="1200" b="1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48064" y="285293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ENCARGADA  DE PROGRAMAS POR CONVENIO</a:t>
            </a:r>
          </a:p>
          <a:p>
            <a:pPr algn="ctr" eaLnBrk="1" hangingPunct="1"/>
            <a:r>
              <a:rPr lang="es-MX" sz="1200" b="1" dirty="0" smtClean="0"/>
              <a:t>T.S.U. Luz María Castillo Ortiz</a:t>
            </a:r>
            <a:endParaRPr lang="es-MX" sz="1200" b="1" dirty="0"/>
          </a:p>
          <a:p>
            <a:pPr algn="ctr" eaLnBrk="1" hangingPunct="1"/>
            <a:endParaRPr lang="es-MX" sz="1200" b="1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560" y="191683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ENCARGADA DE GASTO CORRIENTE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Ing. Mayra Guadalupe Rodríguez Ligas 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48064" y="198884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TESORERIA</a:t>
            </a:r>
          </a:p>
          <a:p>
            <a:pPr algn="ctr" eaLnBrk="1" hangingPunct="1"/>
            <a:r>
              <a:rPr lang="es-MX" sz="1200" b="1" dirty="0" smtClean="0"/>
              <a:t>Lic. Ana Laura Carranco González </a:t>
            </a:r>
            <a:endParaRPr lang="es-MX" sz="1200" b="1" dirty="0"/>
          </a:p>
          <a:p>
            <a:pPr algn="ctr" eaLnBrk="1" hangingPunct="1"/>
            <a:r>
              <a:rPr lang="es-MX" sz="1200" b="1" dirty="0" smtClean="0"/>
              <a:t> </a:t>
            </a:r>
            <a:endParaRPr lang="es-ES" sz="1200" b="1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48064" y="450912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JEFE DE UNIDAD EGRESOS</a:t>
            </a:r>
          </a:p>
          <a:p>
            <a:pPr algn="ctr" eaLnBrk="1" hangingPunct="1"/>
            <a:r>
              <a:rPr lang="es-MX" sz="1200" b="1" dirty="0" smtClean="0"/>
              <a:t>Lic. Juan Manuel Velázquez López </a:t>
            </a:r>
            <a:endParaRPr lang="es-MX" sz="1200" b="1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536" y="530120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PLACERO MUNICIPAL</a:t>
            </a:r>
          </a:p>
          <a:p>
            <a:pPr algn="ctr" eaLnBrk="1" hangingPunct="1"/>
            <a:r>
              <a:rPr lang="es-MX" sz="1200" b="1" dirty="0" smtClean="0"/>
              <a:t>C. Antonio López Lozano </a:t>
            </a:r>
            <a:endParaRPr lang="es-MX" sz="1200" b="1" dirty="0"/>
          </a:p>
        </p:txBody>
      </p:sp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368152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13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88640"/>
            <a:ext cx="108012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527930" y="1269680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4" action="ppaction://hlinksldjump"/>
            </a:endParaRPr>
          </a:p>
        </p:txBody>
      </p:sp>
      <p:sp>
        <p:nvSpPr>
          <p:cNvPr id="16" name="Rectangle 1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86937" y="260648"/>
            <a:ext cx="2464136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TESORERIA MUNICIPAL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4" action="ppaction://hlinksldjump"/>
            </a:endParaRPr>
          </a:p>
        </p:txBody>
      </p:sp>
      <p:sp>
        <p:nvSpPr>
          <p:cNvPr id="17" name="AutoShape 2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96136" y="5301208"/>
            <a:ext cx="3082925" cy="396875"/>
          </a:xfrm>
          <a:prstGeom prst="roundRect">
            <a:avLst>
              <a:gd name="adj" fmla="val 25894"/>
            </a:avLst>
          </a:prstGeom>
          <a:solidFill>
            <a:schemeClr val="hlink"/>
          </a:solidFill>
          <a:ln w="381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  IMPUESTOS INMOBILIARIOS</a:t>
            </a:r>
            <a:endParaRPr lang="es-MX" sz="1600" b="1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>
            <a:off x="4644008" y="1628800"/>
            <a:ext cx="72008" cy="410445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>
            <a:off x="4716016" y="5661248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V="1">
            <a:off x="4139952" y="2348880"/>
            <a:ext cx="50405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V="1">
            <a:off x="4644008" y="2348880"/>
            <a:ext cx="50405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V="1">
            <a:off x="4716016" y="4869160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V="1">
            <a:off x="3995936" y="5661248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V="1">
            <a:off x="4139952" y="3212976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V="1">
            <a:off x="4716016" y="3212976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V="1">
            <a:off x="4067944" y="4077072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 flipV="1">
            <a:off x="4644008" y="4077072"/>
            <a:ext cx="50405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V="1">
            <a:off x="4139952" y="4869160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9" name="AutoShape 2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24128" y="5882342"/>
            <a:ext cx="3154933" cy="650438"/>
          </a:xfrm>
          <a:prstGeom prst="roundRect">
            <a:avLst>
              <a:gd name="adj" fmla="val 25894"/>
            </a:avLst>
          </a:prstGeom>
          <a:solidFill>
            <a:schemeClr val="hlink"/>
          </a:solidFill>
          <a:ln w="381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  </a:t>
            </a:r>
            <a:r>
              <a:rPr lang="es-MX" sz="1400" b="1" dirty="0" smtClean="0">
                <a:solidFill>
                  <a:schemeClr val="bg1"/>
                </a:solidFill>
                <a:latin typeface="Berlin Sans FB Demi" pitchFamily="34" charset="0"/>
              </a:rPr>
              <a:t>SISTEMA MUNICIPAL DE AGUA POTABLE Y ALCANTARILLADO</a:t>
            </a:r>
            <a:endParaRPr lang="es-MX" sz="1400" b="1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4716016" y="5733256"/>
            <a:ext cx="1008112" cy="64807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1" name="AutoShape 2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536" y="6021288"/>
            <a:ext cx="3816424" cy="650438"/>
          </a:xfrm>
          <a:prstGeom prst="roundRect">
            <a:avLst>
              <a:gd name="adj" fmla="val 25894"/>
            </a:avLst>
          </a:prstGeom>
          <a:solidFill>
            <a:schemeClr val="hlink"/>
          </a:solidFill>
          <a:ln w="381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  </a:t>
            </a:r>
            <a:r>
              <a:rPr lang="es-MX" sz="1400" b="1" dirty="0" smtClean="0">
                <a:solidFill>
                  <a:schemeClr val="bg1"/>
                </a:solidFill>
                <a:latin typeface="Berlin Sans FB Demi" pitchFamily="34" charset="0"/>
              </a:rPr>
              <a:t>RECURSOS MATERIALES , COMPRAS Y SUMINISTROS.</a:t>
            </a:r>
            <a:endParaRPr lang="es-MX" sz="1400" b="1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32" name="Line 9"/>
          <p:cNvSpPr>
            <a:spLocks noChangeShapeType="1"/>
          </p:cNvSpPr>
          <p:nvPr/>
        </p:nvSpPr>
        <p:spPr bwMode="auto">
          <a:xfrm flipH="1">
            <a:off x="4211960" y="5733256"/>
            <a:ext cx="504056" cy="57606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22306" y="260648"/>
            <a:ext cx="3993401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IMPUESTOS INMOBILIARIOS Y CATASTRO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88640"/>
            <a:ext cx="1368152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360" y="188640"/>
            <a:ext cx="108012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760" y="836712"/>
            <a:ext cx="5184576" cy="10081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600" dirty="0" smtClean="0"/>
              <a:t>ENCARGADA DE IMPUESTOS INMOBILIARIOS</a:t>
            </a:r>
          </a:p>
          <a:p>
            <a:pPr algn="ctr" eaLnBrk="1" hangingPunct="1"/>
            <a:r>
              <a:rPr lang="es-MX" b="1" dirty="0" smtClean="0"/>
              <a:t>Lic. Silvia Soto Claudio. </a:t>
            </a:r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560" y="2420888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CAJERA Y ENCARGADA DE EJECUCION</a:t>
            </a:r>
          </a:p>
          <a:p>
            <a:pPr algn="ctr" eaLnBrk="1" hangingPunct="1"/>
            <a:r>
              <a:rPr lang="es-MX" sz="1200" b="1" dirty="0" smtClean="0"/>
              <a:t>Ma. Elisa Domínguez Zavala</a:t>
            </a:r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59832" y="400506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NOTIFICADOR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Juan Daniel Macías Ortiz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8024" y="2420888"/>
            <a:ext cx="381647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PROMOTORA DE REGULARIZACION DE PREDIOS </a:t>
            </a:r>
          </a:p>
          <a:p>
            <a:pPr algn="ctr" eaLnBrk="1" hangingPunct="1"/>
            <a:r>
              <a:rPr lang="es-MX" sz="1200" dirty="0" smtClean="0"/>
              <a:t>RUSTICOS Y URBANOS</a:t>
            </a:r>
          </a:p>
          <a:p>
            <a:pPr algn="ctr" eaLnBrk="1" hangingPunct="1"/>
            <a:r>
              <a:rPr lang="es-MX" sz="1200" b="1" dirty="0" smtClean="0"/>
              <a:t>C. Michel Aguiñaga Ortega </a:t>
            </a:r>
            <a:endParaRPr lang="es-MX" sz="1200" b="1" dirty="0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>
            <a:off x="3059832" y="1916832"/>
            <a:ext cx="288032" cy="50405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6372200" y="1916832"/>
            <a:ext cx="72008" cy="43204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4644008" y="1916832"/>
            <a:ext cx="0" cy="208823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Rectangle 2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813247" y="1341688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27114" y="260648"/>
            <a:ext cx="3983783" cy="584775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SISTEMA MUNICIPAL DE AGUA POTABLE</a:t>
            </a:r>
          </a:p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Y ALCANTARILLADO DE OCAMPO.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88640"/>
            <a:ext cx="1656184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188640"/>
            <a:ext cx="1584176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95736" y="1052736"/>
            <a:ext cx="5184576" cy="64807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600" dirty="0" smtClean="0"/>
              <a:t>ENCARGADO DE SAPAO</a:t>
            </a:r>
          </a:p>
          <a:p>
            <a:pPr algn="ctr" eaLnBrk="1" hangingPunct="1"/>
            <a:r>
              <a:rPr lang="es-MX" b="1" dirty="0" smtClean="0"/>
              <a:t>C. Adán Macías Flores  </a:t>
            </a:r>
          </a:p>
        </p:txBody>
      </p:sp>
      <p:sp>
        <p:nvSpPr>
          <p:cNvPr id="6" name="Rectangle 2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599939" y="1413696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8024" y="2132856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INSPECTOR DE AGUA POTABLE</a:t>
            </a:r>
          </a:p>
          <a:p>
            <a:pPr algn="ctr" eaLnBrk="1" hangingPunct="1"/>
            <a:r>
              <a:rPr lang="es-MX" sz="1200" b="1" dirty="0" smtClean="0"/>
              <a:t>C. Arturo Narváez Piñón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536" y="2060848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INSPECTOR DE RED DE AGUA POTABLE</a:t>
            </a:r>
          </a:p>
          <a:p>
            <a:pPr algn="ctr" eaLnBrk="1" hangingPunct="1"/>
            <a:r>
              <a:rPr lang="es-MX" sz="1200" b="1" dirty="0" smtClean="0"/>
              <a:t>C. José de Jesús Narváez Martínez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536" y="3356992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JEFE DE OFICINA  DE INGRESOS DE SAPAO</a:t>
            </a:r>
          </a:p>
          <a:p>
            <a:pPr algn="ctr" eaLnBrk="1" hangingPunct="1"/>
            <a:r>
              <a:rPr lang="es-MX" sz="1200" b="1" dirty="0" smtClean="0"/>
              <a:t>C. NORMA VERONICA MEDELLIN RODRIGUE</a:t>
            </a:r>
            <a:r>
              <a:rPr lang="es-MX" sz="1200" dirty="0" smtClean="0"/>
              <a:t>Z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99792" y="4293096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DE CULTURA  DEL AGUA</a:t>
            </a:r>
          </a:p>
          <a:p>
            <a:pPr algn="ctr" eaLnBrk="1" hangingPunct="1"/>
            <a:r>
              <a:rPr lang="es-MX" sz="1200" b="1" dirty="0" err="1" smtClean="0"/>
              <a:t>Psic</a:t>
            </a:r>
            <a:r>
              <a:rPr lang="es-MX" sz="1200" b="1" dirty="0" smtClean="0"/>
              <a:t>. Dulce Noemí  Ortiz Aguiñaga</a:t>
            </a:r>
            <a:endParaRPr lang="es-MX" sz="1200" b="1" dirty="0"/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8024" y="3429000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CHOFER “D”</a:t>
            </a:r>
          </a:p>
          <a:p>
            <a:pPr algn="ctr" eaLnBrk="1" hangingPunct="1"/>
            <a:r>
              <a:rPr lang="es-MX" sz="1200" b="1" dirty="0" smtClean="0"/>
              <a:t>C. Juan Ortiz de la Rosa</a:t>
            </a:r>
            <a:endParaRPr lang="es-MX" sz="1200" dirty="0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4355976" y="1700808"/>
            <a:ext cx="72008" cy="25922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>
            <a:off x="4355976" y="2492896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>
            <a:off x="3923928" y="2348880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H="1">
            <a:off x="3995936" y="3789040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H="1">
            <a:off x="4427984" y="3789040"/>
            <a:ext cx="36004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76056" y="5301208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TITULAR </a:t>
            </a:r>
          </a:p>
          <a:p>
            <a:pPr algn="ctr" eaLnBrk="1" hangingPunct="1"/>
            <a:r>
              <a:rPr lang="es-MX" sz="1200" b="1" dirty="0" smtClean="0"/>
              <a:t>C. </a:t>
            </a:r>
            <a:r>
              <a:rPr lang="es-MX" sz="1200" b="1" dirty="0" err="1" smtClean="0"/>
              <a:t>Ivan</a:t>
            </a:r>
            <a:r>
              <a:rPr lang="es-MX" sz="1200" b="1" dirty="0" smtClean="0"/>
              <a:t> Parra Flores </a:t>
            </a:r>
            <a:endParaRPr lang="es-MX" sz="1200" b="1" dirty="0"/>
          </a:p>
        </p:txBody>
      </p:sp>
      <p:sp>
        <p:nvSpPr>
          <p:cNvPr id="2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7544" y="5445224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AUX. DE COBRO Y CAJA</a:t>
            </a:r>
          </a:p>
          <a:p>
            <a:pPr algn="ctr" eaLnBrk="1" hangingPunct="1"/>
            <a:r>
              <a:rPr lang="es-MX" sz="1200" b="1" dirty="0" smtClean="0"/>
              <a:t>C. Javier Parra Flores </a:t>
            </a:r>
            <a:endParaRPr lang="es-MX" sz="1200" b="1" dirty="0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 flipV="1">
            <a:off x="6300192" y="4941168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1835696" y="4869160"/>
            <a:ext cx="936104" cy="57606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23728" y="260648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RECURSOS MATERIALES , COMPRAS Y SUMINISTROS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728192" cy="100811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188640"/>
            <a:ext cx="158417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455922" y="1485705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  <p:sp>
        <p:nvSpPr>
          <p:cNvPr id="6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79712" y="908720"/>
            <a:ext cx="5400600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DIR. RECURSOS MATERIALES Y SUMINISTROS</a:t>
            </a:r>
            <a:endParaRPr lang="es-MX" dirty="0"/>
          </a:p>
          <a:p>
            <a:pPr algn="ctr" eaLnBrk="1" hangingPunct="1"/>
            <a:r>
              <a:rPr lang="es-MX" sz="1600" b="1" dirty="0" smtClean="0"/>
              <a:t>Lic. Saúl Damián Aguiñaga Ortega</a:t>
            </a:r>
            <a:endParaRPr lang="es-ES" sz="1600" b="1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49289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ENC. DE CONTROL PRESUPUESTAL 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T.S.U Juan Carlos Galicia Prado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2492896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SECRETARIA </a:t>
            </a:r>
          </a:p>
          <a:p>
            <a:pPr algn="ctr" eaLnBrk="1" hangingPunct="1"/>
            <a:r>
              <a:rPr lang="es-MX" sz="1200" b="1" dirty="0" smtClean="0"/>
              <a:t>Lic. Ericka  Janette Mendoza  Martínez.</a:t>
            </a:r>
            <a:endParaRPr lang="es-MX" sz="1200" dirty="0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>
            <a:off x="4572000" y="2852936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>
            <a:off x="4572000" y="1700808"/>
            <a:ext cx="0" cy="216024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>
            <a:off x="3851920" y="2852936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71800" y="393305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CHOFER 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Jorge Adalberto Romo Tienda </a:t>
            </a:r>
            <a:endParaRPr lang="es-MX" sz="12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7704" y="332656"/>
            <a:ext cx="5616624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b="1" i="1" dirty="0" smtClean="0"/>
              <a:t> DIR. RECURSOS HUMANOS</a:t>
            </a:r>
            <a:endParaRPr lang="es-MX" b="1" i="1" dirty="0"/>
          </a:p>
          <a:p>
            <a:pPr algn="ctr" eaLnBrk="1" hangingPunct="1"/>
            <a:r>
              <a:rPr lang="es-MX" sz="1600" b="1" dirty="0" smtClean="0"/>
              <a:t>LIC. EDGAR SALVADOR ALVARADO BOCANEGRA </a:t>
            </a:r>
            <a:endParaRPr lang="es-ES" sz="1600" b="1" dirty="0"/>
          </a:p>
        </p:txBody>
      </p:sp>
      <p:sp>
        <p:nvSpPr>
          <p:cNvPr id="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15816" y="141277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ENCARGADA DE NOMINA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Mariana Arellano de la Rosa </a:t>
            </a:r>
            <a:endParaRPr lang="es-MX" sz="1200" dirty="0"/>
          </a:p>
        </p:txBody>
      </p:sp>
      <p:sp>
        <p:nvSpPr>
          <p:cNvPr id="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16016" y="2348880"/>
            <a:ext cx="4248522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RECURSOS HUMANOS Y ADMINISTRACION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Carmen Carolina Guzmán Galván</a:t>
            </a:r>
            <a:endParaRPr lang="es-MX" sz="1200" dirty="0"/>
          </a:p>
        </p:txBody>
      </p:sp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512" y="234888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 RECUSOS HUMANOS Y NOMINA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Karla Benita Prado Arechar </a:t>
            </a:r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4221088"/>
            <a:ext cx="4392488" cy="21602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eaLnBrk="1" hangingPunct="1"/>
            <a:endParaRPr lang="es-MX" sz="1200" b="1" dirty="0" smtClean="0"/>
          </a:p>
          <a:p>
            <a:pPr eaLnBrk="1" hangingPunct="1"/>
            <a:endParaRPr lang="es-MX" sz="1200" b="1" dirty="0" smtClean="0"/>
          </a:p>
          <a:p>
            <a:pPr eaLnBrk="1" hangingPunct="1"/>
            <a:endParaRPr lang="es-MX" sz="1200" b="1" dirty="0" smtClean="0"/>
          </a:p>
          <a:p>
            <a:pPr algn="just" eaLnBrk="1" hangingPunct="1"/>
            <a:r>
              <a:rPr lang="es-MX" sz="1200" b="1" dirty="0" smtClean="0"/>
              <a:t>C. Mariana Torres Macías</a:t>
            </a:r>
          </a:p>
          <a:p>
            <a:pPr algn="just" eaLnBrk="1" hangingPunct="1"/>
            <a:r>
              <a:rPr lang="es-MX" sz="1200" b="1" dirty="0" smtClean="0"/>
              <a:t>C. Alejandra Navarro Martínez </a:t>
            </a:r>
          </a:p>
          <a:p>
            <a:pPr algn="just" eaLnBrk="1" hangingPunct="1"/>
            <a:r>
              <a:rPr lang="es-MX" sz="1200" b="1" dirty="0" smtClean="0"/>
              <a:t>C. María Guadalupe García Anguiano</a:t>
            </a:r>
          </a:p>
          <a:p>
            <a:pPr algn="just" eaLnBrk="1" hangingPunct="1"/>
            <a:r>
              <a:rPr lang="es-MX" sz="1200" b="1" dirty="0" smtClean="0"/>
              <a:t>C. Eufemia Díaz Sánchez.</a:t>
            </a:r>
          </a:p>
          <a:p>
            <a:pPr algn="just" eaLnBrk="1" hangingPunct="1"/>
            <a:r>
              <a:rPr lang="es-MX" sz="1200" b="1" dirty="0" smtClean="0"/>
              <a:t>C. Juana Arrona Díaz </a:t>
            </a:r>
          </a:p>
          <a:p>
            <a:pPr algn="just" eaLnBrk="1" hangingPunct="1"/>
            <a:r>
              <a:rPr lang="es-MX" sz="1200" b="1" dirty="0" smtClean="0"/>
              <a:t>C. Juana María Guzmán</a:t>
            </a:r>
          </a:p>
          <a:p>
            <a:pPr algn="just" eaLnBrk="1" hangingPunct="1"/>
            <a:r>
              <a:rPr lang="es-MX" sz="1200" b="1" dirty="0" smtClean="0"/>
              <a:t>C. José Guerrero Muñís</a:t>
            </a:r>
          </a:p>
          <a:p>
            <a:pPr algn="just" eaLnBrk="1" hangingPunct="1"/>
            <a:r>
              <a:rPr lang="es-MX" sz="1200" b="1" dirty="0" smtClean="0"/>
              <a:t>C. Ma. Margarita Mojica Macías</a:t>
            </a:r>
          </a:p>
          <a:p>
            <a:pPr algn="just" eaLnBrk="1" hangingPunct="1"/>
            <a:r>
              <a:rPr lang="es-MX" sz="1200" b="1" dirty="0" smtClean="0"/>
              <a:t>C. Ofelia Velázquez</a:t>
            </a:r>
          </a:p>
          <a:p>
            <a:pPr algn="just" eaLnBrk="1" hangingPunct="1"/>
            <a:r>
              <a:rPr lang="es-MX" sz="1200" b="1" dirty="0" smtClean="0"/>
              <a:t> </a:t>
            </a:r>
          </a:p>
          <a:p>
            <a:pPr eaLnBrk="1" hangingPunct="1"/>
            <a:endParaRPr lang="es-MX" sz="1200" b="1" dirty="0" smtClean="0"/>
          </a:p>
          <a:p>
            <a:pPr eaLnBrk="1" hangingPunct="1"/>
            <a:r>
              <a:rPr lang="es-MX" sz="1200" b="1" dirty="0" smtClean="0"/>
              <a:t>  </a:t>
            </a:r>
          </a:p>
          <a:p>
            <a:pPr eaLnBrk="1" hangingPunct="1"/>
            <a:endParaRPr lang="es-MX" sz="1200" b="1" dirty="0" smtClean="0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51216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10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88640"/>
            <a:ext cx="133164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383914" y="1341688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4" action="ppaction://hlinksldjump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4572000" y="1052736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>
            <a:off x="1763688" y="1772816"/>
            <a:ext cx="115212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>
            <a:off x="1763688" y="1772816"/>
            <a:ext cx="0" cy="57606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>
            <a:off x="7308304" y="1772816"/>
            <a:ext cx="0" cy="57606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>
            <a:off x="6516216" y="1772816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AutoShape 2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528" y="3356992"/>
            <a:ext cx="3082925" cy="396875"/>
          </a:xfrm>
          <a:prstGeom prst="roundRect">
            <a:avLst>
              <a:gd name="adj" fmla="val 25894"/>
            </a:avLst>
          </a:prstGeom>
          <a:solidFill>
            <a:schemeClr val="hlink"/>
          </a:solidFill>
          <a:ln w="381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  INTENDENCIA</a:t>
            </a:r>
            <a:endParaRPr lang="es-MX" sz="1600" b="1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>
            <a:off x="1835696" y="3789040"/>
            <a:ext cx="0" cy="43204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72000" y="4221088"/>
            <a:ext cx="4392488" cy="21602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eaLnBrk="1" hangingPunct="1"/>
            <a:endParaRPr lang="es-MX" sz="1200" b="1" dirty="0" smtClean="0"/>
          </a:p>
          <a:p>
            <a:pPr eaLnBrk="1" hangingPunct="1"/>
            <a:endParaRPr lang="es-MX" sz="1200" b="1" dirty="0" smtClean="0"/>
          </a:p>
          <a:p>
            <a:pPr eaLnBrk="1" hangingPunct="1"/>
            <a:endParaRPr lang="es-MX" sz="1200" b="1" dirty="0" smtClean="0"/>
          </a:p>
          <a:p>
            <a:pPr algn="just" eaLnBrk="1" hangingPunct="1"/>
            <a:r>
              <a:rPr lang="es-MX" sz="1200" b="1" dirty="0" smtClean="0"/>
              <a:t>C. Benjamín Aguilar  González</a:t>
            </a:r>
          </a:p>
          <a:p>
            <a:pPr algn="just" eaLnBrk="1" hangingPunct="1"/>
            <a:r>
              <a:rPr lang="es-MX" sz="1200" b="1" dirty="0" smtClean="0"/>
              <a:t>C. Francisco Veloz Cardona</a:t>
            </a:r>
          </a:p>
          <a:p>
            <a:pPr algn="just" eaLnBrk="1" hangingPunct="1"/>
            <a:r>
              <a:rPr lang="es-MX" sz="1200" b="1" dirty="0" smtClean="0"/>
              <a:t>C. Héctor Manuel Rodríguez López</a:t>
            </a:r>
          </a:p>
          <a:p>
            <a:pPr algn="just" eaLnBrk="1" hangingPunct="1"/>
            <a:r>
              <a:rPr lang="es-MX" sz="1200" b="1" dirty="0" smtClean="0"/>
              <a:t>C. Timoteo Pedroza Arrona   </a:t>
            </a:r>
          </a:p>
          <a:p>
            <a:pPr algn="just" eaLnBrk="1" hangingPunct="1"/>
            <a:r>
              <a:rPr lang="es-MX" sz="1200" b="1" dirty="0" smtClean="0"/>
              <a:t>C. J  Isabel Moreno</a:t>
            </a:r>
          </a:p>
          <a:p>
            <a:pPr algn="just" eaLnBrk="1" hangingPunct="1"/>
            <a:r>
              <a:rPr lang="es-MX" sz="1200" b="1" dirty="0" smtClean="0"/>
              <a:t>C. Crescencio lozano González</a:t>
            </a:r>
          </a:p>
          <a:p>
            <a:pPr algn="just" eaLnBrk="1" hangingPunct="1"/>
            <a:r>
              <a:rPr lang="es-MX" sz="1200" b="1" dirty="0" smtClean="0"/>
              <a:t>C. J Manuel Contreras Martínez </a:t>
            </a:r>
          </a:p>
          <a:p>
            <a:pPr algn="just" eaLnBrk="1" hangingPunct="1"/>
            <a:r>
              <a:rPr lang="es-MX" sz="1200" b="1" dirty="0" smtClean="0"/>
              <a:t>C.  Eusebio Flores González </a:t>
            </a:r>
          </a:p>
          <a:p>
            <a:pPr algn="just" eaLnBrk="1" hangingPunct="1"/>
            <a:r>
              <a:rPr lang="es-MX" sz="1200" b="1" dirty="0" smtClean="0"/>
              <a:t> </a:t>
            </a:r>
          </a:p>
          <a:p>
            <a:pPr eaLnBrk="1" hangingPunct="1"/>
            <a:endParaRPr lang="es-MX" sz="1200" b="1" dirty="0" smtClean="0"/>
          </a:p>
          <a:p>
            <a:pPr eaLnBrk="1" hangingPunct="1"/>
            <a:r>
              <a:rPr lang="es-MX" sz="1200" b="1" dirty="0" smtClean="0"/>
              <a:t>  </a:t>
            </a:r>
          </a:p>
          <a:p>
            <a:pPr eaLnBrk="1" hangingPunct="1"/>
            <a:endParaRPr lang="es-MX" sz="1200" b="1" dirty="0" smtClean="0"/>
          </a:p>
        </p:txBody>
      </p:sp>
      <p:sp>
        <p:nvSpPr>
          <p:cNvPr id="21" name="AutoShape 2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148064" y="3356992"/>
            <a:ext cx="3082925" cy="396875"/>
          </a:xfrm>
          <a:prstGeom prst="roundRect">
            <a:avLst>
              <a:gd name="adj" fmla="val 25894"/>
            </a:avLst>
          </a:prstGeom>
          <a:solidFill>
            <a:schemeClr val="hlink"/>
          </a:solidFill>
          <a:ln w="381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  VELADORES</a:t>
            </a:r>
            <a:endParaRPr lang="es-MX" sz="1600" b="1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6732240" y="3789040"/>
            <a:ext cx="0" cy="43204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>
            <a:off x="4283968" y="2060848"/>
            <a:ext cx="0" cy="165618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H="1">
            <a:off x="3419872" y="3717032"/>
            <a:ext cx="93610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 flipV="1">
            <a:off x="4283968" y="3717032"/>
            <a:ext cx="86409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7704" y="1124744"/>
            <a:ext cx="5616624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DIR. DEPARTAMENTO DE CONTRALORIA</a:t>
            </a:r>
            <a:endParaRPr lang="es-MX" dirty="0"/>
          </a:p>
          <a:p>
            <a:pPr algn="ctr" eaLnBrk="1" hangingPunct="1"/>
            <a:r>
              <a:rPr lang="es-MX" sz="1600" b="1" dirty="0" smtClean="0"/>
              <a:t>LIC. Olga Leticia Ramírez López </a:t>
            </a:r>
            <a:endParaRPr lang="es-ES" sz="1600" b="1" dirty="0"/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51216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88640"/>
            <a:ext cx="133164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23728" y="260648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CONTRALORIA </a:t>
            </a:r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536" y="249289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AUDITORIA 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Sonia Rojas Herrera </a:t>
            </a:r>
            <a:endParaRPr lang="es-MX" sz="1200" dirty="0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H="1" flipV="1">
            <a:off x="4572000" y="1844824"/>
            <a:ext cx="72008" cy="273630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03848" y="458112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EN CONTRALORIA </a:t>
            </a:r>
          </a:p>
          <a:p>
            <a:pPr algn="ctr" eaLnBrk="1" hangingPunct="1"/>
            <a:r>
              <a:rPr lang="es-MX" sz="1200" b="1" dirty="0" smtClean="0"/>
              <a:t>C.  Martin Vega Macías 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536" y="357301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QUEJAS, DENUNCIAS Y SUGERENCIAS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José de Jesús González Pedroza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350100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AUXILAR EN CONTRALORIA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 Gerardo Salas Ortiz 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249289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EVALUACION Y CONTROL  DE OBRA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Ramón Gómez Ortega</a:t>
            </a:r>
            <a:endParaRPr lang="es-MX" sz="1200" dirty="0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>
            <a:off x="3995936" y="3861048"/>
            <a:ext cx="129614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>
            <a:off x="3995936" y="2780928"/>
            <a:ext cx="129614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813247" y="1341687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23728" y="260648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OBRAS PUBLICAS </a:t>
            </a:r>
          </a:p>
        </p:txBody>
      </p:sp>
      <p:sp>
        <p:nvSpPr>
          <p:cNvPr id="3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7704" y="1124744"/>
            <a:ext cx="5616624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DIR. DEPARTAMENTO DE OBRAS PUBLICAS</a:t>
            </a:r>
            <a:endParaRPr lang="es-MX" dirty="0"/>
          </a:p>
          <a:p>
            <a:pPr algn="ctr" eaLnBrk="1" hangingPunct="1"/>
            <a:r>
              <a:rPr lang="es-MX" sz="1600" b="1" dirty="0" smtClean="0"/>
              <a:t>Ing. José Alfredo Araujo Herrera</a:t>
            </a:r>
            <a:endParaRPr lang="es-ES" sz="1600" b="1" dirty="0"/>
          </a:p>
        </p:txBody>
      </p:sp>
      <p:sp>
        <p:nvSpPr>
          <p:cNvPr id="4" name="Rectangle 2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813247" y="1413697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60648"/>
            <a:ext cx="151216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6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360" y="188640"/>
            <a:ext cx="133164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2708920"/>
            <a:ext cx="4284018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ENCARGADO DE DESARROLLO URBANO Y LICITACIONES</a:t>
            </a:r>
          </a:p>
          <a:p>
            <a:pPr algn="ctr" eaLnBrk="1" hangingPunct="1"/>
            <a:r>
              <a:rPr lang="es-MX" sz="1200" b="1" dirty="0" smtClean="0"/>
              <a:t>Lic. </a:t>
            </a:r>
            <a:r>
              <a:rPr lang="es-MX" sz="1200" b="1" dirty="0" err="1" smtClean="0"/>
              <a:t>Lizeth</a:t>
            </a:r>
            <a:r>
              <a:rPr lang="es-MX" sz="1200" b="1" dirty="0" smtClean="0"/>
              <a:t> Guadalupe Prado Mendoza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3568" y="364502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JEFE DE OFICINA  DE SUPERVISION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Ing. José Federico Vázquez Martínez 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263691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ENCARGADO DE ECOLOGIA 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Alfonso Celis Morales 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371703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SUPERVISOR DE OBRA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Víctor Manuel Herrera 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465313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ASISTENTE DE OBRAS PUBLICAS 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Margarita Martínez Camacho</a:t>
            </a:r>
            <a:endParaRPr lang="es-MX" sz="1200" dirty="0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 flipV="1">
            <a:off x="4788024" y="1916832"/>
            <a:ext cx="0" cy="302433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 flipV="1">
            <a:off x="4283968" y="2924944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V="1">
            <a:off x="4283968" y="4077072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V="1">
            <a:off x="4283968" y="4941168"/>
            <a:ext cx="108012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3568" y="458112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SUPERVISOR 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Ing. Christopher  Enrique Gonzales Rodríguez </a:t>
            </a:r>
            <a:endParaRPr lang="es-MX" sz="12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23728" y="260648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DESARROLLO RURAL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7704" y="1124744"/>
            <a:ext cx="5616624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DIR. DEPARTAMENTO DE DESARROLLO RURAL</a:t>
            </a:r>
            <a:endParaRPr lang="es-MX" dirty="0"/>
          </a:p>
          <a:p>
            <a:pPr algn="ctr" eaLnBrk="1" hangingPunct="1"/>
            <a:r>
              <a:rPr lang="es-MX" sz="1600" b="1" dirty="0" smtClean="0"/>
              <a:t>C. Cesar Jasso Pérez </a:t>
            </a:r>
            <a:endParaRPr lang="es-ES" sz="1600" b="1" dirty="0"/>
          </a:p>
        </p:txBody>
      </p:sp>
      <p:sp>
        <p:nvSpPr>
          <p:cNvPr id="6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813247" y="1413697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552" y="263691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RURAL 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José de Jesús Aranda Esquivel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59832" y="494116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VIVERO 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José Pilar Hurtado Manríquez  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335699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SECRETARIA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</a:t>
            </a:r>
            <a:r>
              <a:rPr lang="es-MX" sz="1200" b="1" smtClean="0"/>
              <a:t>Rosa María </a:t>
            </a:r>
            <a:r>
              <a:rPr lang="es-MX" sz="1200" b="1" dirty="0" smtClean="0"/>
              <a:t>Romero Serrano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256490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ASISTENTE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Juan Manuel Rodríguez Calixto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552" y="357301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VIVERO 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Florentino Castañón  Segura </a:t>
            </a:r>
            <a:endParaRPr lang="es-MX" sz="1200" dirty="0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 flipV="1">
            <a:off x="4788024" y="1916832"/>
            <a:ext cx="0" cy="302433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V="1">
            <a:off x="4139952" y="2852936"/>
            <a:ext cx="122413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V="1">
            <a:off x="4211960" y="3789040"/>
            <a:ext cx="115212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23728" y="260648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DESARROLLO SOCIAL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7704" y="1124744"/>
            <a:ext cx="5616624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DIR. DEPARTAMENTO DE DESARROLLO SOCIAL</a:t>
            </a:r>
            <a:endParaRPr lang="es-MX" dirty="0"/>
          </a:p>
          <a:p>
            <a:pPr algn="ctr" eaLnBrk="1" hangingPunct="1"/>
            <a:r>
              <a:rPr lang="es-MX" sz="1600" b="1" dirty="0" smtClean="0"/>
              <a:t>T.S.U. Francisco  Villegas González </a:t>
            </a:r>
            <a:endParaRPr lang="es-ES" sz="1600" b="1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242088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CORDINADOR DE PROMOCION SOCIAL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María Manuela Guerra Mares</a:t>
            </a:r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321297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SOCIAL B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Víctor Ramón Solís García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393305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SOCIAL F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Marcelo García  Ortega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479715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SOCIAL G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Omar Joel  Contreras García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472514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SECRETARIA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Jacqueline  Gómez Reyes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393305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SOCIAL G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Raymundo Martínez Anguiano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314096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SOCIAL H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Sandra Macías García</a:t>
            </a:r>
            <a:endParaRPr lang="es-MX" sz="1200" dirty="0"/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234888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SOCIAL 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Juan Ángel Sotelo Jaras</a:t>
            </a:r>
            <a:endParaRPr lang="es-MX" sz="1200" dirty="0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 flipV="1">
            <a:off x="4499992" y="1916832"/>
            <a:ext cx="0" cy="3600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V="1">
            <a:off x="3923928" y="5157192"/>
            <a:ext cx="135976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3923928" y="4365104"/>
            <a:ext cx="144016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V="1">
            <a:off x="3923928" y="3573016"/>
            <a:ext cx="136815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V="1">
            <a:off x="3931681" y="2823638"/>
            <a:ext cx="136815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1680" y="5517232"/>
            <a:ext cx="5256584" cy="115175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400" b="1" dirty="0" smtClean="0"/>
              <a:t>CCA¨S</a:t>
            </a:r>
          </a:p>
          <a:p>
            <a:pPr algn="ctr" eaLnBrk="1" hangingPunct="1"/>
            <a:r>
              <a:rPr lang="es-MX" sz="1200" b="1" dirty="0" smtClean="0"/>
              <a:t>Zaira Jovana López Ramírez.</a:t>
            </a:r>
          </a:p>
          <a:p>
            <a:pPr algn="ctr" eaLnBrk="1" hangingPunct="1"/>
            <a:r>
              <a:rPr lang="es-MX" sz="1200" b="1" dirty="0" smtClean="0"/>
              <a:t>Ma. del Carmen  Gacia Colchado.</a:t>
            </a:r>
          </a:p>
          <a:p>
            <a:pPr algn="ctr" eaLnBrk="1" hangingPunct="1"/>
            <a:r>
              <a:rPr lang="es-MX" sz="1200" b="1" dirty="0" smtClean="0"/>
              <a:t>Korina de América Luna Rangel.</a:t>
            </a:r>
          </a:p>
          <a:p>
            <a:pPr algn="ctr" eaLnBrk="1" hangingPunct="1"/>
            <a:r>
              <a:rPr lang="es-MX" sz="1200" b="1" dirty="0" smtClean="0"/>
              <a:t>Gabriela Anabel  Ávila Padilla.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21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813247" y="1413697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332656"/>
            <a:ext cx="3024337" cy="31007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102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4206" y="0"/>
            <a:ext cx="3029794" cy="3746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80" name="_s5171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0" y="2143125"/>
            <a:ext cx="9144000" cy="2736850"/>
          </a:xfrm>
          <a:prstGeom prst="roundRect">
            <a:avLst>
              <a:gd name="adj" fmla="val 0"/>
            </a:avLst>
          </a:prstGeom>
          <a:noFill/>
          <a:ln w="34925" algn="ctr">
            <a:noFill/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lIns="27416" tIns="13708" rIns="27416" bIns="13708" anchor="ctr" anchorCtr="1"/>
          <a:lstStyle/>
          <a:p>
            <a:pPr algn="ctr" eaLnBrk="1" hangingPunct="1">
              <a:defRPr/>
            </a:pPr>
            <a:r>
              <a:rPr lang="es-MX" sz="4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  <a:cs typeface="Times New Roman" pitchFamily="18" charset="0"/>
              </a:rPr>
              <a:t>ORGANIGRAMA</a:t>
            </a:r>
          </a:p>
          <a:p>
            <a:pPr algn="ctr" eaLnBrk="1" hangingPunct="1">
              <a:defRPr/>
            </a:pPr>
            <a:r>
              <a:rPr lang="es-MX" sz="4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  <a:cs typeface="Times New Roman" pitchFamily="18" charset="0"/>
              </a:rPr>
              <a:t>2019</a:t>
            </a:r>
            <a:endParaRPr lang="es-MX" sz="4500" b="1" dirty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s-MX" sz="4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  <a:cs typeface="Times New Roman" pitchFamily="18" charset="0"/>
              </a:rPr>
              <a:t>PRESIDENCIA MUNICIPAL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8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7744" y="260648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DESARROLLO ECONOMICO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34888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DE DESARROLLO ECONOMICO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Paloma del Sagrario Contreras Dávila</a:t>
            </a:r>
            <a:endParaRPr lang="es-MX" sz="1200" dirty="0"/>
          </a:p>
        </p:txBody>
      </p:sp>
      <p:sp>
        <p:nvSpPr>
          <p:cNvPr id="6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79712" y="1052736"/>
            <a:ext cx="5832648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</a:t>
            </a:r>
            <a:r>
              <a:rPr lang="es-MX" sz="1600" dirty="0" smtClean="0"/>
              <a:t>DIR. DEPARTAMENTO DE DESARROLLO ECONOMICO</a:t>
            </a:r>
            <a:endParaRPr lang="es-MX" sz="1600" dirty="0"/>
          </a:p>
          <a:p>
            <a:pPr algn="ctr" eaLnBrk="1" hangingPunct="1"/>
            <a:r>
              <a:rPr lang="es-MX" sz="1600" b="1" dirty="0" smtClean="0"/>
              <a:t>Lic. Josephine Viridiana Salcedo Andrade</a:t>
            </a:r>
            <a:endParaRPr lang="es-ES" sz="1600" b="1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20072" y="227687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SECRETARIA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Yadira Elvira Chávez Rodríguez</a:t>
            </a:r>
            <a:endParaRPr lang="es-MX" sz="1200" dirty="0"/>
          </a:p>
        </p:txBody>
      </p:sp>
      <p:sp>
        <p:nvSpPr>
          <p:cNvPr id="12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813247" y="1413697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87824" y="3284984"/>
            <a:ext cx="381642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ASISTENTE 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Luz María  Moreno Guzmán</a:t>
            </a:r>
            <a:endParaRPr lang="es-MX" sz="1200" dirty="0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3851920" y="2636912"/>
            <a:ext cx="136815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 flipV="1">
            <a:off x="4499992" y="1772816"/>
            <a:ext cx="0" cy="151216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7744" y="260648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DESARROLLO EDUCATIVO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1720" y="908720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</a:t>
            </a:r>
            <a:r>
              <a:rPr lang="es-MX" sz="1600" dirty="0" smtClean="0"/>
              <a:t>DIR. DEPARTAMENTO DE DESARROLLO EDUCATIVO</a:t>
            </a:r>
            <a:endParaRPr lang="es-MX" sz="1600" dirty="0"/>
          </a:p>
          <a:p>
            <a:pPr algn="ctr" eaLnBrk="1" hangingPunct="1"/>
            <a:r>
              <a:rPr lang="es-MX" sz="1600" b="1" dirty="0" smtClean="0"/>
              <a:t>Lic. Yessenia García Lira</a:t>
            </a:r>
            <a:endParaRPr lang="es-ES" sz="1600" b="1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27687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DESARROLLO EDUCATIVO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Ma. Guadalupe Torres Pérez </a:t>
            </a:r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321297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EDUCATIVO </a:t>
            </a:r>
            <a:r>
              <a:rPr lang="es-MX" sz="1200" b="1" dirty="0" smtClean="0"/>
              <a:t>A</a:t>
            </a:r>
          </a:p>
          <a:p>
            <a:pPr algn="ctr" eaLnBrk="1" hangingPunct="1"/>
            <a:r>
              <a:rPr lang="es-MX" sz="1200" b="1" dirty="0" smtClean="0"/>
              <a:t>C.  Jennifer Alejandra Castillo Piñón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314096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EDUCATIVO  </a:t>
            </a:r>
            <a:r>
              <a:rPr lang="es-MX" sz="1200" b="1" dirty="0" smtClean="0"/>
              <a:t>B</a:t>
            </a:r>
          </a:p>
          <a:p>
            <a:pPr algn="ctr" eaLnBrk="1" hangingPunct="1"/>
            <a:r>
              <a:rPr lang="es-MX" sz="1200" b="1" dirty="0" smtClean="0"/>
              <a:t>C.  Armando Rosales Cedillo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20072" y="220486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EDUCATIVO   </a:t>
            </a:r>
            <a:r>
              <a:rPr lang="es-MX" sz="1200" b="1" dirty="0" smtClean="0"/>
              <a:t>C</a:t>
            </a:r>
          </a:p>
          <a:p>
            <a:pPr algn="ctr" eaLnBrk="1" hangingPunct="1"/>
            <a:r>
              <a:rPr lang="es-MX" sz="1200" b="1" dirty="0" smtClean="0"/>
              <a:t>C.  María Fernanda Martínez Santos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4365104"/>
            <a:ext cx="3600450" cy="10081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CASSA´S</a:t>
            </a:r>
            <a:endParaRPr lang="es-MX" sz="1200" b="1" dirty="0" smtClean="0"/>
          </a:p>
          <a:p>
            <a:pPr algn="ctr" eaLnBrk="1" hangingPunct="1"/>
            <a:r>
              <a:rPr lang="es-MX" sz="1200" dirty="0" smtClean="0"/>
              <a:t>ENC.  CENTRO COMUNITARIO</a:t>
            </a:r>
          </a:p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b="1" dirty="0" smtClean="0"/>
              <a:t>C. Juan Ramón Piña Moreno</a:t>
            </a:r>
          </a:p>
          <a:p>
            <a:pPr algn="ctr" eaLnBrk="1" hangingPunct="1"/>
            <a:r>
              <a:rPr lang="es-MX" sz="1200" b="1" dirty="0" smtClean="0"/>
              <a:t>Aux.  Lizette Herrera Sanches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20072" y="4149080"/>
            <a:ext cx="3600450" cy="187220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u="sng" dirty="0" smtClean="0"/>
              <a:t>BIBLIOTECAS</a:t>
            </a:r>
          </a:p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b="1" dirty="0" smtClean="0"/>
              <a:t>BIBLIOTECARIO A</a:t>
            </a:r>
          </a:p>
          <a:p>
            <a:pPr algn="ctr" eaLnBrk="1" hangingPunct="1"/>
            <a:r>
              <a:rPr lang="es-MX" sz="1200" dirty="0" smtClean="0"/>
              <a:t>C. Heriberto Banda Guzmán</a:t>
            </a:r>
          </a:p>
          <a:p>
            <a:pPr algn="ctr" eaLnBrk="1" hangingPunct="1"/>
            <a:r>
              <a:rPr lang="es-MX" sz="1200" b="1" dirty="0" smtClean="0"/>
              <a:t>BIBLIOTECARIO  B</a:t>
            </a:r>
          </a:p>
          <a:p>
            <a:pPr algn="ctr" eaLnBrk="1" hangingPunct="1"/>
            <a:r>
              <a:rPr lang="es-MX" sz="1200" dirty="0" smtClean="0"/>
              <a:t>C. José Guadalupe Almeda</a:t>
            </a:r>
          </a:p>
          <a:p>
            <a:pPr algn="ctr" eaLnBrk="1" hangingPunct="1"/>
            <a:r>
              <a:rPr lang="es-MX" sz="1200" b="1" dirty="0" smtClean="0"/>
              <a:t>BIBLIOTECARIO  D</a:t>
            </a:r>
          </a:p>
          <a:p>
            <a:pPr algn="ctr" eaLnBrk="1" hangingPunct="1"/>
            <a:r>
              <a:rPr lang="es-MX" sz="1200" dirty="0" smtClean="0"/>
              <a:t>C. Ma de la Luz  Martínez  Gómez</a:t>
            </a:r>
          </a:p>
          <a:p>
            <a:pPr algn="ctr" eaLnBrk="1" hangingPunct="1"/>
            <a:endParaRPr lang="es-MX" sz="1200" b="1" dirty="0" smtClean="0"/>
          </a:p>
          <a:p>
            <a:pPr algn="ctr" eaLnBrk="1" hangingPunct="1"/>
            <a:endParaRPr lang="es-MX" sz="1200" b="1" dirty="0" smtClean="0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 flipV="1">
            <a:off x="4499992" y="1772816"/>
            <a:ext cx="0" cy="324036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V="1">
            <a:off x="3851920" y="2492896"/>
            <a:ext cx="136815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V="1">
            <a:off x="3851920" y="3429000"/>
            <a:ext cx="144016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V="1">
            <a:off x="3923928" y="5013176"/>
            <a:ext cx="129614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8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813247" y="1413697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7744" y="260648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COMUNICACIÓN SOCIAL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1720" y="908720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</a:t>
            </a:r>
            <a:r>
              <a:rPr lang="es-MX" sz="1600" dirty="0" smtClean="0"/>
              <a:t>DIR. DEPARTAMENTO DE COMUNICACIÓN SOCIAL</a:t>
            </a:r>
            <a:endParaRPr lang="es-MX" sz="1600" dirty="0"/>
          </a:p>
          <a:p>
            <a:pPr algn="ctr" eaLnBrk="1" hangingPunct="1"/>
            <a:r>
              <a:rPr lang="es-MX" sz="1600" b="1" dirty="0" smtClean="0"/>
              <a:t>C. Juan Carlos López Buendía</a:t>
            </a:r>
            <a:endParaRPr lang="es-ES" sz="1600" b="1" dirty="0"/>
          </a:p>
        </p:txBody>
      </p:sp>
      <p:sp>
        <p:nvSpPr>
          <p:cNvPr id="6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813247" y="1413697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27687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SUBDIRECTOR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José de Jesús  Lomeli Flores 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321297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COMUNICACIÓN SOCIAL </a:t>
            </a:r>
            <a:r>
              <a:rPr lang="es-MX" sz="1200" b="1" dirty="0" smtClean="0"/>
              <a:t>B</a:t>
            </a:r>
          </a:p>
          <a:p>
            <a:pPr algn="ctr" eaLnBrk="1" hangingPunct="1"/>
            <a:r>
              <a:rPr lang="es-MX" sz="1200" b="1" dirty="0" smtClean="0"/>
              <a:t>C.   Ricardo Solís García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314096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COMUNICACIÓN SOCIAL </a:t>
            </a:r>
            <a:r>
              <a:rPr lang="es-MX" sz="1200" b="1" dirty="0" smtClean="0"/>
              <a:t>C</a:t>
            </a:r>
          </a:p>
          <a:p>
            <a:pPr algn="ctr" eaLnBrk="1" hangingPunct="1"/>
            <a:r>
              <a:rPr lang="es-MX" sz="1200" b="1" dirty="0" smtClean="0"/>
              <a:t>C.  Juan Carlos Barajas Romero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227687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COMUNICACIÓN SOCIAL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Agustín Gonzales Vaquez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422108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COMUNICACIÓN SOCIAL </a:t>
            </a:r>
            <a:r>
              <a:rPr lang="es-MX" sz="1200" b="1" dirty="0" smtClean="0"/>
              <a:t>D</a:t>
            </a:r>
          </a:p>
          <a:p>
            <a:pPr algn="ctr" eaLnBrk="1" hangingPunct="1"/>
            <a:r>
              <a:rPr lang="es-MX" sz="1200" b="1" dirty="0" smtClean="0"/>
              <a:t>C.  Noé Martínez Moreno</a:t>
            </a:r>
            <a:endParaRPr lang="es-MX" sz="1200" dirty="0"/>
          </a:p>
        </p:txBody>
      </p:sp>
      <p:sp>
        <p:nvSpPr>
          <p:cNvPr id="13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36096" y="4725144"/>
            <a:ext cx="3168352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INFORMATICA </a:t>
            </a:r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20072" y="573325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JEFE DE OFICINA DE INFORMATICA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Clemente Pérez Martínez </a:t>
            </a:r>
            <a:endParaRPr lang="es-MX" sz="1200" dirty="0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>
            <a:off x="3851920" y="3429000"/>
            <a:ext cx="144016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 flipV="1">
            <a:off x="4572000" y="4941168"/>
            <a:ext cx="86409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H="1">
            <a:off x="3851920" y="2564904"/>
            <a:ext cx="144016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H="1" flipV="1">
            <a:off x="4572000" y="1628800"/>
            <a:ext cx="0" cy="331236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>
            <a:off x="3923928" y="4509120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 flipV="1">
            <a:off x="6948264" y="5085184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7744" y="260648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CASA DE LA CULTURA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1720" y="908720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</a:t>
            </a:r>
            <a:r>
              <a:rPr lang="es-MX" sz="1600" dirty="0" smtClean="0"/>
              <a:t>DIR. DEPARTAMENTO DE CASA DE LA CULTURA</a:t>
            </a:r>
            <a:endParaRPr lang="es-MX" sz="1600" dirty="0"/>
          </a:p>
          <a:p>
            <a:pPr algn="ctr" eaLnBrk="1" hangingPunct="1"/>
            <a:r>
              <a:rPr lang="es-MX" sz="1600" b="1" dirty="0" smtClean="0"/>
              <a:t>C. José Ramiro Rangel Ortiz  </a:t>
            </a:r>
            <a:endParaRPr lang="es-ES" sz="1600" b="1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27687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TITULAR DE TURISMO</a:t>
            </a:r>
          </a:p>
          <a:p>
            <a:pPr algn="ctr" eaLnBrk="1" hangingPunct="1"/>
            <a:r>
              <a:rPr lang="es-MX" sz="1200" b="1" dirty="0" smtClean="0"/>
              <a:t>C.  José Santos Portugal </a:t>
            </a:r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328498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CULTURAL B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Rosa Valadez Martínez  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436510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CULTURAL 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Juan Faustino Guerra Martínez  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342900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CULTURAL C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Vacante</a:t>
            </a:r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234888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CULTURAL  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 Martin Salas Colunga 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429309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SECRETARIO 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José David Varela Cabrera 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843808" y="537321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CRONISTA  DEL MUNICIPIO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 Vacante </a:t>
            </a:r>
            <a:endParaRPr lang="es-MX" sz="1200" dirty="0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 flipV="1">
            <a:off x="4572000" y="1628800"/>
            <a:ext cx="0" cy="374441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>
            <a:off x="3923928" y="4653136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>
            <a:off x="3851920" y="3645024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>
            <a:off x="3851920" y="2564904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H="1">
            <a:off x="4572000" y="2564904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H="1">
            <a:off x="4572000" y="3645024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>
            <a:off x="4572000" y="4653136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813247" y="1413697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7744" y="260648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DEPARTAMENTO DE SERVICIOS PUBLICOS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1720" y="908720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</a:t>
            </a:r>
            <a:r>
              <a:rPr lang="es-MX" sz="1600" dirty="0" smtClean="0"/>
              <a:t>DIR. DEPARTAMENTO DE SERVICIOS PUBLICOS</a:t>
            </a:r>
            <a:endParaRPr lang="es-MX" sz="1600" dirty="0"/>
          </a:p>
          <a:p>
            <a:pPr algn="ctr" eaLnBrk="1" hangingPunct="1"/>
            <a:r>
              <a:rPr lang="es-MX" sz="1600" b="1" dirty="0" smtClean="0"/>
              <a:t>C. Jesús Ramírez Delgado</a:t>
            </a:r>
            <a:endParaRPr lang="es-ES" sz="1600" b="1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512" y="198884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SUBDIRECTOR</a:t>
            </a:r>
          </a:p>
          <a:p>
            <a:pPr algn="ctr" eaLnBrk="1" hangingPunct="1"/>
            <a:r>
              <a:rPr lang="es-MX" sz="1200" b="1" dirty="0" smtClean="0"/>
              <a:t>Vacante</a:t>
            </a:r>
            <a:endParaRPr lang="es-MX" sz="1200" dirty="0"/>
          </a:p>
        </p:txBody>
      </p:sp>
      <p:sp>
        <p:nvSpPr>
          <p:cNvPr id="7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599939" y="1413696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512" y="278092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OPERADOR  A</a:t>
            </a:r>
          </a:p>
          <a:p>
            <a:pPr algn="ctr" eaLnBrk="1" hangingPunct="1"/>
            <a:r>
              <a:rPr lang="es-MX" sz="1200" b="1" dirty="0" smtClean="0"/>
              <a:t>C.   Rosalio Lomeli Mendoza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371703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OPERADOR  A</a:t>
            </a:r>
          </a:p>
          <a:p>
            <a:pPr algn="ctr" eaLnBrk="1" hangingPunct="1"/>
            <a:r>
              <a:rPr lang="es-MX" sz="1200" b="1" dirty="0" smtClean="0"/>
              <a:t>C.  Rodolfo Sánchez García 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299695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OPERADOR  A</a:t>
            </a:r>
          </a:p>
          <a:p>
            <a:pPr algn="ctr" eaLnBrk="1" hangingPunct="1"/>
            <a:r>
              <a:rPr lang="es-MX" sz="1200" b="1" dirty="0" smtClean="0"/>
              <a:t>C.  Pedro Arrona Salas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20072" y="220486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OPERATIVO DE SERVICIOS</a:t>
            </a:r>
          </a:p>
          <a:p>
            <a:pPr algn="ctr" eaLnBrk="1" hangingPunct="1"/>
            <a:r>
              <a:rPr lang="es-MX" sz="1200" b="1" dirty="0" smtClean="0"/>
              <a:t>C.  Blanca Isabela Aguiñaga  Ibarra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512" y="364502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OPERADOR  A</a:t>
            </a:r>
          </a:p>
          <a:p>
            <a:pPr marL="228600" indent="-228600" algn="ctr" eaLnBrk="1" hangingPunct="1">
              <a:buAutoNum type="alphaUcPeriod" startAt="3"/>
            </a:pPr>
            <a:r>
              <a:rPr lang="es-MX" sz="1200" b="1" dirty="0" smtClean="0"/>
              <a:t>Jaime Ramos Vega</a:t>
            </a:r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443711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CHOFER  C</a:t>
            </a:r>
          </a:p>
          <a:p>
            <a:pPr algn="ctr" eaLnBrk="1" hangingPunct="1"/>
            <a:r>
              <a:rPr lang="es-MX" sz="1200" b="1" dirty="0" smtClean="0"/>
              <a:t>C. Juan Carlos de la Rosa Galván</a:t>
            </a:r>
          </a:p>
          <a:p>
            <a:pPr marL="228600" indent="-228600" algn="ctr" eaLnBrk="1" hangingPunct="1">
              <a:buAutoNum type="alphaUcPeriod" startAt="3"/>
            </a:pPr>
            <a:endParaRPr lang="es-MX" sz="1200" b="1" dirty="0" smtClean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522920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AUXILIAR</a:t>
            </a:r>
          </a:p>
          <a:p>
            <a:pPr algn="ctr" eaLnBrk="1" hangingPunct="1"/>
            <a:r>
              <a:rPr lang="es-MX" sz="1200" b="1" dirty="0" smtClean="0"/>
              <a:t>C. Juan Manuel  Martínez Guzmán</a:t>
            </a:r>
          </a:p>
          <a:p>
            <a:pPr algn="ctr" eaLnBrk="1" hangingPunct="1"/>
            <a:endParaRPr lang="es-MX" sz="1200" dirty="0" smtClean="0"/>
          </a:p>
          <a:p>
            <a:pPr marL="228600" indent="-228600" algn="ctr" eaLnBrk="1" hangingPunct="1"/>
            <a:endParaRPr lang="es-MX" sz="1200" b="1" dirty="0" smtClean="0"/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594928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BODEGUERO</a:t>
            </a:r>
          </a:p>
          <a:p>
            <a:pPr algn="ctr" eaLnBrk="1" hangingPunct="1"/>
            <a:r>
              <a:rPr lang="es-MX" sz="1200" b="1" dirty="0" smtClean="0"/>
              <a:t>C. Ma. Guadalupe Sotelo Martínez </a:t>
            </a:r>
          </a:p>
          <a:p>
            <a:pPr marL="228600" indent="-228600" algn="ctr" eaLnBrk="1" hangingPunct="1">
              <a:buAutoNum type="alphaUcPeriod" startAt="3"/>
            </a:pPr>
            <a:endParaRPr lang="es-MX" sz="1200" b="1" dirty="0" smtClean="0"/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443711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CHOFER  C</a:t>
            </a:r>
          </a:p>
          <a:p>
            <a:pPr algn="ctr" eaLnBrk="1" hangingPunct="1"/>
            <a:r>
              <a:rPr lang="es-MX" sz="1200" b="1" dirty="0" smtClean="0"/>
              <a:t>C. Enrique Carrillo García</a:t>
            </a:r>
          </a:p>
          <a:p>
            <a:pPr marL="228600" indent="-228600" algn="ctr" eaLnBrk="1" hangingPunct="1"/>
            <a:endParaRPr lang="es-MX" sz="1200" b="1" dirty="0" smtClean="0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587727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BODEGA</a:t>
            </a:r>
          </a:p>
          <a:p>
            <a:pPr algn="ctr" eaLnBrk="1" hangingPunct="1"/>
            <a:r>
              <a:rPr lang="es-MX" sz="1200" dirty="0" smtClean="0"/>
              <a:t>C. Néstor Pérez Flores </a:t>
            </a:r>
          </a:p>
          <a:p>
            <a:pPr marL="228600" indent="-228600" algn="ctr" eaLnBrk="1" hangingPunct="1"/>
            <a:endParaRPr lang="es-MX" sz="1200" b="1" dirty="0" smtClean="0"/>
          </a:p>
        </p:txBody>
      </p:sp>
      <p:sp>
        <p:nvSpPr>
          <p:cNvPr id="1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515719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CHOFER  E</a:t>
            </a:r>
          </a:p>
          <a:p>
            <a:pPr algn="ctr" eaLnBrk="1" hangingPunct="1"/>
            <a:r>
              <a:rPr lang="es-MX" sz="1200" b="1" dirty="0" smtClean="0"/>
              <a:t>José de la Luz Guerrero </a:t>
            </a:r>
          </a:p>
          <a:p>
            <a:pPr algn="ctr" eaLnBrk="1" hangingPunct="1"/>
            <a:endParaRPr lang="es-MX" sz="1200" dirty="0" smtClean="0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 flipV="1">
            <a:off x="4572000" y="1628800"/>
            <a:ext cx="0" cy="460851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>
            <a:off x="4572000" y="3356992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>
            <a:off x="4572000" y="4077072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>
            <a:off x="4572000" y="4797152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4572000" y="558924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H="1">
            <a:off x="4572000" y="6237312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>
            <a:off x="3779912" y="3068960"/>
            <a:ext cx="86409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H="1">
            <a:off x="3779912" y="4077072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 flipH="1">
            <a:off x="3851920" y="4797152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H="1">
            <a:off x="3851920" y="558924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 flipH="1">
            <a:off x="3851920" y="6237312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 flipH="1">
            <a:off x="3779912" y="2420888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 flipH="1">
            <a:off x="4572000" y="2420888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476672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DEPARTAMENTO DE SERVICIOS PUBLICOS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56490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OPERADOR   B</a:t>
            </a:r>
          </a:p>
          <a:p>
            <a:pPr algn="ctr" eaLnBrk="1" hangingPunct="1"/>
            <a:r>
              <a:rPr lang="es-MX" sz="1200" b="1" dirty="0" smtClean="0"/>
              <a:t>C. José Antonio Carranco</a:t>
            </a:r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177281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ADMINISTRATIVO</a:t>
            </a:r>
          </a:p>
          <a:p>
            <a:pPr algn="ctr" eaLnBrk="1" hangingPunct="1"/>
            <a:r>
              <a:rPr lang="es-MX" sz="1200" b="1" dirty="0" smtClean="0"/>
              <a:t>C. Juan Manuel Rodríguez Calixto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512" y="170080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BODEGA</a:t>
            </a:r>
          </a:p>
          <a:p>
            <a:pPr algn="ctr" eaLnBrk="1" hangingPunct="1"/>
            <a:r>
              <a:rPr lang="es-MX" sz="1200" b="1" dirty="0" smtClean="0"/>
              <a:t>C. José López Arrona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342900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</a:t>
            </a:r>
          </a:p>
          <a:p>
            <a:pPr algn="ctr" eaLnBrk="1" hangingPunct="1"/>
            <a:r>
              <a:rPr lang="es-MX" sz="1200" b="1" dirty="0" smtClean="0"/>
              <a:t>J. Carmen Colunga  Collazo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263691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SERVICIOS PUBLICOS</a:t>
            </a:r>
          </a:p>
          <a:p>
            <a:pPr algn="ctr" eaLnBrk="1" hangingPunct="1"/>
            <a:r>
              <a:rPr lang="es-MX" sz="1200" b="1" dirty="0" smtClean="0"/>
              <a:t>J. Carlos Rodríguez Reyes 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429309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</a:t>
            </a:r>
          </a:p>
          <a:p>
            <a:pPr algn="ctr" eaLnBrk="1" hangingPunct="1"/>
            <a:r>
              <a:rPr lang="es-MX" sz="1200" b="1" dirty="0" smtClean="0"/>
              <a:t>J. Jesús Alonso Cuevas 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508518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 </a:t>
            </a:r>
          </a:p>
          <a:p>
            <a:pPr algn="ctr" eaLnBrk="1" hangingPunct="1"/>
            <a:r>
              <a:rPr lang="es-MX" sz="1200" b="1" dirty="0" smtClean="0"/>
              <a:t>J. Guadalupe  Cuevas Marente </a:t>
            </a:r>
            <a:endParaRPr lang="es-MX" sz="1200" dirty="0"/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587727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</a:t>
            </a:r>
          </a:p>
          <a:p>
            <a:pPr algn="ctr" eaLnBrk="1" hangingPunct="1"/>
            <a:r>
              <a:rPr lang="es-MX" sz="1200" b="1" dirty="0" smtClean="0"/>
              <a:t>Martin Matinez Ortiz </a:t>
            </a:r>
            <a:endParaRPr lang="es-MX" sz="1200" dirty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3429000"/>
            <a:ext cx="3672408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OPERADOR  B</a:t>
            </a:r>
          </a:p>
          <a:p>
            <a:pPr algn="ctr" eaLnBrk="1" hangingPunct="1"/>
            <a:r>
              <a:rPr lang="es-MX" sz="1200" b="1" dirty="0" smtClean="0"/>
              <a:t>Bonifacio Mendoza Rangel </a:t>
            </a:r>
            <a:endParaRPr lang="es-MX" sz="1200" dirty="0"/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422108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ALBAÑIL</a:t>
            </a:r>
          </a:p>
          <a:p>
            <a:pPr algn="ctr" eaLnBrk="1" hangingPunct="1"/>
            <a:r>
              <a:rPr lang="es-MX" sz="1200" b="1" dirty="0" smtClean="0"/>
              <a:t>C. Pablo Navarro Prado</a:t>
            </a:r>
            <a:endParaRPr lang="es-MX" sz="1200" dirty="0"/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508518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ALBAÑIL</a:t>
            </a:r>
          </a:p>
          <a:p>
            <a:pPr algn="ctr" eaLnBrk="1" hangingPunct="1"/>
            <a:r>
              <a:rPr lang="es-MX" sz="1200" b="1" dirty="0" smtClean="0"/>
              <a:t>Mauro Banda Silva </a:t>
            </a:r>
            <a:endParaRPr lang="es-MX" sz="1200" dirty="0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587727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ALBAÑIL</a:t>
            </a:r>
          </a:p>
          <a:p>
            <a:pPr algn="ctr" eaLnBrk="1" hangingPunct="1"/>
            <a:r>
              <a:rPr lang="es-MX" sz="1200" b="1" dirty="0" smtClean="0"/>
              <a:t>C. Tomas Arrona Carranco </a:t>
            </a:r>
            <a:endParaRPr lang="es-MX" sz="1200" dirty="0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H="1" flipV="1">
            <a:off x="4572000" y="836712"/>
            <a:ext cx="0" cy="554461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>
            <a:off x="4572000" y="2132856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>
            <a:off x="3779912" y="2132856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>
            <a:off x="4572000" y="3068960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>
            <a:off x="3851920" y="3068960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4572000" y="3717032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H="1">
            <a:off x="3923928" y="3717032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>
            <a:off x="3923928" y="4509120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H="1">
            <a:off x="4572000" y="4509120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 flipH="1">
            <a:off x="3851920" y="5445224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H="1">
            <a:off x="4572000" y="5445224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 flipH="1">
            <a:off x="3851920" y="6165304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 flipH="1">
            <a:off x="4499992" y="6165304"/>
            <a:ext cx="86409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188640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DEPARTAMENTO DE SERVICIOS PUBLICOS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599939" y="1269681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436510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SERVICIOS PUBLICOS </a:t>
            </a:r>
          </a:p>
          <a:p>
            <a:pPr algn="ctr" eaLnBrk="1" hangingPunct="1"/>
            <a:r>
              <a:rPr lang="es-MX" sz="1200" b="1" dirty="0" smtClean="0"/>
              <a:t>Tomas Arrona González </a:t>
            </a:r>
            <a:endParaRPr lang="es-MX" sz="1200" b="1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522920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SERVICIOS PUBLICOS </a:t>
            </a:r>
          </a:p>
          <a:p>
            <a:pPr algn="ctr" eaLnBrk="1" hangingPunct="1"/>
            <a:r>
              <a:rPr lang="es-MX" sz="1200" b="1" dirty="0" smtClean="0"/>
              <a:t>Victoriano Lozano Matinez 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602128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 </a:t>
            </a:r>
          </a:p>
          <a:p>
            <a:pPr algn="ctr" eaLnBrk="1" hangingPunct="1"/>
            <a:r>
              <a:rPr lang="es-MX" sz="1200" b="1" dirty="0" smtClean="0"/>
              <a:t>Valentín Matinez Contreras 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191683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 </a:t>
            </a:r>
          </a:p>
          <a:p>
            <a:pPr algn="ctr" eaLnBrk="1" hangingPunct="1"/>
            <a:r>
              <a:rPr lang="es-MX" sz="1200" b="1" dirty="0" smtClean="0"/>
              <a:t>Juan Manuel Gómez Gonzales 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270892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 </a:t>
            </a:r>
          </a:p>
          <a:p>
            <a:pPr algn="ctr" eaLnBrk="1" hangingPunct="1"/>
            <a:r>
              <a:rPr lang="es-MX" sz="1200" b="1" dirty="0" smtClean="0"/>
              <a:t>Jesús Rojas Flores 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357301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 </a:t>
            </a:r>
          </a:p>
          <a:p>
            <a:pPr algn="ctr" eaLnBrk="1" hangingPunct="1"/>
            <a:r>
              <a:rPr lang="es-MX" sz="1200" b="1" dirty="0" smtClean="0"/>
              <a:t>José Cruz Flores Flores 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436510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 </a:t>
            </a:r>
          </a:p>
          <a:p>
            <a:pPr algn="ctr" eaLnBrk="1" hangingPunct="1"/>
            <a:r>
              <a:rPr lang="es-MX" sz="1200" b="1" dirty="0" smtClean="0"/>
              <a:t>Martin Sandoval Morquecho</a:t>
            </a:r>
            <a:endParaRPr lang="es-MX" sz="1200" dirty="0"/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515719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</a:t>
            </a:r>
          </a:p>
          <a:p>
            <a:pPr algn="ctr" eaLnBrk="1" hangingPunct="1"/>
            <a:r>
              <a:rPr lang="es-MX" sz="1200" b="1" dirty="0" smtClean="0"/>
              <a:t>Ofelia Sandoval Castañón </a:t>
            </a:r>
            <a:endParaRPr lang="es-MX" sz="1200" dirty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594928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 </a:t>
            </a:r>
          </a:p>
          <a:p>
            <a:pPr algn="ctr" eaLnBrk="1" hangingPunct="1"/>
            <a:r>
              <a:rPr lang="es-MX" sz="1200" b="1" dirty="0" smtClean="0"/>
              <a:t>Antonio Dávila Pérez </a:t>
            </a:r>
            <a:endParaRPr lang="es-MX" sz="1200" dirty="0"/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191683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SERVICIOS PUBLICOS</a:t>
            </a:r>
          </a:p>
          <a:p>
            <a:pPr algn="ctr" eaLnBrk="1" hangingPunct="1"/>
            <a:r>
              <a:rPr lang="es-MX" sz="1200" b="1" dirty="0" smtClean="0"/>
              <a:t>C. Esteban Sánchez Anguiano</a:t>
            </a:r>
            <a:endParaRPr lang="es-MX" sz="1200" dirty="0"/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350100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SERVICIOS PUBLICOS </a:t>
            </a:r>
          </a:p>
          <a:p>
            <a:pPr algn="ctr" eaLnBrk="1" hangingPunct="1"/>
            <a:r>
              <a:rPr lang="es-MX" sz="1200" b="1" dirty="0" smtClean="0"/>
              <a:t>José de Jesús Puente López </a:t>
            </a:r>
            <a:endParaRPr lang="es-MX" sz="1200" b="1" dirty="0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270892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SERVICIOS PUBLICOS </a:t>
            </a:r>
          </a:p>
          <a:p>
            <a:pPr algn="ctr" eaLnBrk="1" hangingPunct="1"/>
            <a:r>
              <a:rPr lang="es-MX" sz="1200" b="1" dirty="0" smtClean="0"/>
              <a:t>C. J Trinidad Estrada Armendáriz</a:t>
            </a:r>
            <a:endParaRPr lang="es-MX" sz="1200" dirty="0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 flipV="1">
            <a:off x="4572000" y="548680"/>
            <a:ext cx="0" cy="583264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>
            <a:off x="4499992" y="3861048"/>
            <a:ext cx="86409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>
            <a:off x="3923928" y="3861048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>
            <a:off x="4572000" y="4653136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3923928" y="4653136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H="1">
            <a:off x="3923928" y="558924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>
            <a:off x="4572000" y="5589240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H="1">
            <a:off x="4427984" y="6381328"/>
            <a:ext cx="93610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 flipH="1">
            <a:off x="3923928" y="6381328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H="1">
            <a:off x="3923928" y="2348880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 flipH="1">
            <a:off x="4572000" y="234888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 flipH="1">
            <a:off x="3923928" y="3068960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 flipH="1">
            <a:off x="4572000" y="3068960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188640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DEPARTAMENTO DE SERVICIOS PUBLICOS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134076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 </a:t>
            </a:r>
          </a:p>
          <a:p>
            <a:pPr algn="ctr" eaLnBrk="1" hangingPunct="1"/>
            <a:r>
              <a:rPr lang="es-MX" sz="1200" b="1" dirty="0" smtClean="0"/>
              <a:t>San Juana Huerta Balleza </a:t>
            </a:r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512" y="134076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 </a:t>
            </a:r>
          </a:p>
          <a:p>
            <a:pPr algn="ctr" eaLnBrk="1" hangingPunct="1"/>
            <a:r>
              <a:rPr lang="es-MX" sz="1200" b="1" dirty="0" smtClean="0"/>
              <a:t>VACANTE 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314096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CHOFER</a:t>
            </a:r>
          </a:p>
          <a:p>
            <a:pPr algn="ctr" eaLnBrk="1" hangingPunct="1"/>
            <a:r>
              <a:rPr lang="es-MX" sz="1200" b="1" dirty="0" smtClean="0"/>
              <a:t>José Bueno Pérez 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386104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RECOLECTOR DE BASURA   </a:t>
            </a:r>
            <a:r>
              <a:rPr lang="es-MX" sz="1200" b="1" dirty="0" smtClean="0"/>
              <a:t>A</a:t>
            </a:r>
          </a:p>
          <a:p>
            <a:pPr algn="ctr" eaLnBrk="1" hangingPunct="1"/>
            <a:r>
              <a:rPr lang="es-MX" sz="1200" b="1" dirty="0" smtClean="0"/>
              <a:t>Martin Colunga Ruiz 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458112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RECOLECTOR DE BASURA  </a:t>
            </a:r>
            <a:r>
              <a:rPr lang="es-MX" sz="1200" b="1" dirty="0" smtClean="0"/>
              <a:t>A </a:t>
            </a:r>
          </a:p>
          <a:p>
            <a:pPr algn="ctr" eaLnBrk="1" hangingPunct="1"/>
            <a:r>
              <a:rPr lang="es-MX" sz="1200" b="1" dirty="0" smtClean="0"/>
              <a:t>Alejandro Contreras Torres 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530120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RECOLECTOR DE BASURA  </a:t>
            </a:r>
            <a:r>
              <a:rPr lang="es-MX" sz="1200" b="1" dirty="0" smtClean="0"/>
              <a:t>A </a:t>
            </a:r>
          </a:p>
          <a:p>
            <a:pPr algn="ctr" eaLnBrk="1" hangingPunct="1"/>
            <a:r>
              <a:rPr lang="es-MX" sz="1200" b="1" dirty="0" smtClean="0"/>
              <a:t>Rogelio Gómez González </a:t>
            </a:r>
            <a:endParaRPr lang="es-MX" sz="1200" dirty="0"/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602128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RECOLECTOR DE BASURA   </a:t>
            </a:r>
            <a:r>
              <a:rPr lang="es-MX" sz="1200" b="1" dirty="0" smtClean="0"/>
              <a:t>A</a:t>
            </a:r>
          </a:p>
          <a:p>
            <a:pPr algn="ctr" eaLnBrk="1" hangingPunct="1"/>
            <a:r>
              <a:rPr lang="es-MX" sz="1200" b="1" dirty="0" smtClean="0"/>
              <a:t>José Rodríguez </a:t>
            </a:r>
            <a:endParaRPr lang="es-MX" sz="1200" dirty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299695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RECOLECTOR DE BASURA   A</a:t>
            </a:r>
          </a:p>
          <a:p>
            <a:pPr algn="ctr" eaLnBrk="1" hangingPunct="1"/>
            <a:r>
              <a:rPr lang="es-MX" sz="1200" b="1" dirty="0" smtClean="0"/>
              <a:t>Francisco Dávila Bibriescas  </a:t>
            </a:r>
            <a:endParaRPr lang="es-MX" sz="1200" dirty="0"/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371703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RECOLECTOR DE BASURA   A </a:t>
            </a:r>
          </a:p>
          <a:p>
            <a:pPr algn="ctr" eaLnBrk="1" hangingPunct="1"/>
            <a:r>
              <a:rPr lang="es-MX" sz="1200" b="1" dirty="0" smtClean="0"/>
              <a:t>Valentín Martínez Dávila </a:t>
            </a:r>
            <a:endParaRPr lang="es-MX" sz="1200" dirty="0"/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450912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VIGILANTE RELLENO SANITARIO</a:t>
            </a:r>
          </a:p>
          <a:p>
            <a:pPr algn="ctr" eaLnBrk="1" hangingPunct="1"/>
            <a:r>
              <a:rPr lang="es-MX" sz="1200" b="1" dirty="0" smtClean="0"/>
              <a:t>Fortino Gonzales Sandoval</a:t>
            </a:r>
            <a:endParaRPr lang="es-MX" sz="1200" dirty="0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530120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VIGILANTE DE LA SIERRA</a:t>
            </a:r>
          </a:p>
          <a:p>
            <a:pPr algn="ctr" eaLnBrk="1" hangingPunct="1"/>
            <a:r>
              <a:rPr lang="es-MX" sz="1200" b="1" dirty="0" smtClean="0"/>
              <a:t>Vacante</a:t>
            </a:r>
            <a:endParaRPr lang="es-MX" sz="1200" dirty="0"/>
          </a:p>
        </p:txBody>
      </p:sp>
      <p:sp>
        <p:nvSpPr>
          <p:cNvPr id="1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602128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A </a:t>
            </a:r>
          </a:p>
          <a:p>
            <a:pPr algn="ctr" eaLnBrk="1" hangingPunct="1"/>
            <a:r>
              <a:rPr lang="es-MX" sz="1200" b="1" dirty="0" smtClean="0"/>
              <a:t>Vacante  </a:t>
            </a:r>
            <a:endParaRPr lang="es-MX" sz="1200" dirty="0"/>
          </a:p>
        </p:txBody>
      </p:sp>
      <p:sp>
        <p:nvSpPr>
          <p:cNvPr id="19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91880" y="2060848"/>
            <a:ext cx="1944216" cy="830997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PERSONAL DE LIMPIA MUNICIPAL </a:t>
            </a:r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 flipV="1">
            <a:off x="4427984" y="548680"/>
            <a:ext cx="0" cy="151216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 flipV="1">
            <a:off x="4499992" y="2924944"/>
            <a:ext cx="72008" cy="345638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>
            <a:off x="3779912" y="1628800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4427984" y="1628800"/>
            <a:ext cx="86409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H="1">
            <a:off x="3851920" y="3573016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>
            <a:off x="4499992" y="3573016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H="1">
            <a:off x="3851920" y="4221088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 flipH="1">
            <a:off x="4499992" y="4221088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H="1">
            <a:off x="3851920" y="4941168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 flipH="1">
            <a:off x="4572000" y="4941168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 flipH="1">
            <a:off x="3851920" y="5661248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 flipH="1">
            <a:off x="4499992" y="5661248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2" name="Line 9"/>
          <p:cNvSpPr>
            <a:spLocks noChangeShapeType="1"/>
          </p:cNvSpPr>
          <p:nvPr/>
        </p:nvSpPr>
        <p:spPr bwMode="auto">
          <a:xfrm flipH="1">
            <a:off x="3851920" y="630932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3" name="Line 9"/>
          <p:cNvSpPr>
            <a:spLocks noChangeShapeType="1"/>
          </p:cNvSpPr>
          <p:nvPr/>
        </p:nvSpPr>
        <p:spPr bwMode="auto">
          <a:xfrm flipH="1">
            <a:off x="4572000" y="6309320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188640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DEPARTAMENTO DE SERVICIOS PUBLICOS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306896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 D</a:t>
            </a:r>
          </a:p>
          <a:p>
            <a:pPr algn="ctr" eaLnBrk="1" hangingPunct="1"/>
            <a:r>
              <a:rPr lang="es-MX" sz="1200" b="1" dirty="0" smtClean="0"/>
              <a:t>Ma.  Carmen Castillo  Ramírez  </a:t>
            </a:r>
            <a:endParaRPr lang="es-MX" sz="1200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386104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 D </a:t>
            </a:r>
          </a:p>
          <a:p>
            <a:pPr algn="ctr" eaLnBrk="1" hangingPunct="1"/>
            <a:r>
              <a:rPr lang="es-MX" sz="1200" b="1" dirty="0" smtClean="0"/>
              <a:t>Abraham Dávila Aranda </a:t>
            </a:r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220486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 C </a:t>
            </a:r>
          </a:p>
          <a:p>
            <a:pPr algn="ctr" eaLnBrk="1" hangingPunct="1"/>
            <a:r>
              <a:rPr lang="es-MX" sz="1200" b="1" dirty="0" smtClean="0"/>
              <a:t> Edmundo Orta Gaspar 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141277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B </a:t>
            </a:r>
          </a:p>
          <a:p>
            <a:pPr algn="ctr" eaLnBrk="1" hangingPunct="1"/>
            <a:r>
              <a:rPr lang="es-MX" sz="1200" b="1" dirty="0" smtClean="0"/>
              <a:t>Amelia Méndez Veloz 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515719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</a:t>
            </a:r>
          </a:p>
          <a:p>
            <a:pPr algn="ctr" eaLnBrk="1" hangingPunct="1"/>
            <a:r>
              <a:rPr lang="es-MX" sz="1200" b="1" dirty="0" smtClean="0"/>
              <a:t>Tomasa Martínez Mendoza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587727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D</a:t>
            </a:r>
          </a:p>
          <a:p>
            <a:pPr algn="ctr" eaLnBrk="1" hangingPunct="1"/>
            <a:r>
              <a:rPr lang="es-MX" sz="1200" b="1" dirty="0" smtClean="0"/>
              <a:t>Romualda Contreras Zamarripa  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436510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</a:t>
            </a:r>
          </a:p>
          <a:p>
            <a:pPr algn="ctr" eaLnBrk="1" hangingPunct="1"/>
            <a:r>
              <a:rPr lang="es-MX" sz="1200" b="1" dirty="0" smtClean="0"/>
              <a:t>Adela Morquecho Rosas  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364502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</a:t>
            </a:r>
          </a:p>
          <a:p>
            <a:pPr algn="ctr" eaLnBrk="1" hangingPunct="1"/>
            <a:r>
              <a:rPr lang="es-MX" sz="1200" b="1" dirty="0" smtClean="0"/>
              <a:t>Rosa María González Galicia </a:t>
            </a:r>
            <a:endParaRPr lang="es-MX" sz="1200" dirty="0"/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285293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</a:t>
            </a:r>
          </a:p>
          <a:p>
            <a:pPr algn="ctr" eaLnBrk="1" hangingPunct="1"/>
            <a:r>
              <a:rPr lang="es-MX" sz="1200" b="1" dirty="0" smtClean="0"/>
              <a:t>Abrahán Rodríguez Sandoval </a:t>
            </a:r>
            <a:endParaRPr lang="es-MX" sz="1200" dirty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206084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</a:t>
            </a:r>
          </a:p>
          <a:p>
            <a:pPr algn="ctr" eaLnBrk="1" hangingPunct="1"/>
            <a:r>
              <a:rPr lang="es-MX" sz="1200" b="1" dirty="0" smtClean="0"/>
              <a:t>Teresa Morquecho Rosas </a:t>
            </a:r>
            <a:endParaRPr lang="es-MX" sz="1200" dirty="0"/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126876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D</a:t>
            </a:r>
          </a:p>
          <a:p>
            <a:pPr algn="ctr" eaLnBrk="1" hangingPunct="1"/>
            <a:r>
              <a:rPr lang="es-MX" sz="1200" b="1" dirty="0" smtClean="0"/>
              <a:t>Ramona Godínez  Soto </a:t>
            </a:r>
            <a:endParaRPr lang="es-MX" sz="1200" dirty="0"/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530120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 D</a:t>
            </a:r>
          </a:p>
          <a:p>
            <a:pPr algn="ctr" eaLnBrk="1" hangingPunct="1"/>
            <a:r>
              <a:rPr lang="es-MX" sz="1200" b="1" dirty="0" smtClean="0"/>
              <a:t>José Luis Dávila Macías</a:t>
            </a:r>
            <a:endParaRPr lang="es-MX" sz="1200" dirty="0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458112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 D </a:t>
            </a:r>
          </a:p>
          <a:p>
            <a:pPr algn="ctr" eaLnBrk="1" hangingPunct="1"/>
            <a:r>
              <a:rPr lang="es-MX" sz="1200" b="1" dirty="0" smtClean="0"/>
              <a:t>Martha Alicia Dávila Claudio  </a:t>
            </a:r>
            <a:endParaRPr lang="es-MX" sz="1200" dirty="0"/>
          </a:p>
        </p:txBody>
      </p:sp>
      <p:sp>
        <p:nvSpPr>
          <p:cNvPr id="1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602128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D</a:t>
            </a:r>
          </a:p>
          <a:p>
            <a:pPr algn="ctr" eaLnBrk="1" hangingPunct="1"/>
            <a:r>
              <a:rPr lang="es-MX" sz="1200" b="1" dirty="0" smtClean="0"/>
              <a:t> Carmen Sonia Gil  </a:t>
            </a:r>
            <a:r>
              <a:rPr lang="es-MX" sz="1200" b="1" dirty="0" err="1" smtClean="0"/>
              <a:t>Rodriguez</a:t>
            </a:r>
            <a:r>
              <a:rPr lang="es-MX" sz="1200" b="1" dirty="0" smtClean="0"/>
              <a:t> </a:t>
            </a:r>
            <a:endParaRPr lang="es-MX" sz="1200" dirty="0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 flipV="1">
            <a:off x="4572000" y="476672"/>
            <a:ext cx="72008" cy="583264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>
            <a:off x="3851920" y="1700808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>
            <a:off x="4572000" y="1700808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>
            <a:off x="3923928" y="2492896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4572000" y="2492896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H="1">
            <a:off x="3923928" y="3429000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>
            <a:off x="4644008" y="3429000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H="1">
            <a:off x="3923928" y="4149080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 flipH="1">
            <a:off x="4644008" y="4149080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H="1">
            <a:off x="3923928" y="4869160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 flipH="1">
            <a:off x="4644008" y="4869160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 flipH="1">
            <a:off x="3923928" y="5589240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 flipH="1">
            <a:off x="4644008" y="5589240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2" name="Line 9"/>
          <p:cNvSpPr>
            <a:spLocks noChangeShapeType="1"/>
          </p:cNvSpPr>
          <p:nvPr/>
        </p:nvSpPr>
        <p:spPr bwMode="auto">
          <a:xfrm flipH="1">
            <a:off x="3923928" y="630932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3" name="Line 9"/>
          <p:cNvSpPr>
            <a:spLocks noChangeShapeType="1"/>
          </p:cNvSpPr>
          <p:nvPr/>
        </p:nvSpPr>
        <p:spPr bwMode="auto">
          <a:xfrm flipH="1">
            <a:off x="4644008" y="630932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188640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DEPARTAMENTO DE SERVICIOS PUBLICOS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7544" y="206084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D </a:t>
            </a:r>
          </a:p>
          <a:p>
            <a:pPr algn="ctr" eaLnBrk="1" hangingPunct="1"/>
            <a:r>
              <a:rPr lang="es-MX" sz="1200" b="1" dirty="0" smtClean="0"/>
              <a:t> Gerardo Castañón Zúñiga </a:t>
            </a:r>
            <a:endParaRPr lang="es-MX" sz="1200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7544" y="350100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MANTENIMIENTO AREAS VERDES HACIENDITA</a:t>
            </a:r>
          </a:p>
          <a:p>
            <a:pPr algn="ctr" eaLnBrk="1" hangingPunct="1"/>
            <a:r>
              <a:rPr lang="es-MX" sz="1200" b="1" dirty="0" smtClean="0"/>
              <a:t>Vacante </a:t>
            </a:r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7544" y="278092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 E </a:t>
            </a:r>
          </a:p>
          <a:p>
            <a:pPr algn="ctr" eaLnBrk="1" hangingPunct="1"/>
            <a:r>
              <a:rPr lang="es-MX" sz="1200" b="1" dirty="0" smtClean="0"/>
              <a:t>Vacante 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551723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JARDINERO  C</a:t>
            </a:r>
          </a:p>
          <a:p>
            <a:pPr algn="ctr" eaLnBrk="1" hangingPunct="1"/>
            <a:r>
              <a:rPr lang="es-MX" sz="1200" b="1" dirty="0" smtClean="0"/>
              <a:t>Ignacio Becerra Armendáriz  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479715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JARDINERO  C</a:t>
            </a:r>
          </a:p>
          <a:p>
            <a:pPr algn="ctr" eaLnBrk="1" hangingPunct="1"/>
            <a:r>
              <a:rPr lang="es-MX" sz="1200" b="1" dirty="0" smtClean="0"/>
              <a:t>Juan Rodríguez Castillo 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407707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PARQUES Y JARDINES </a:t>
            </a:r>
          </a:p>
          <a:p>
            <a:pPr algn="ctr" eaLnBrk="1" hangingPunct="1"/>
            <a:r>
              <a:rPr lang="es-MX" sz="1200" b="1" dirty="0" smtClean="0"/>
              <a:t>Isidro Carrera Ojeda</a:t>
            </a:r>
            <a:endParaRPr lang="es-MX" sz="1200" dirty="0"/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335699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JARDINERO   B</a:t>
            </a:r>
          </a:p>
          <a:p>
            <a:pPr algn="ctr" eaLnBrk="1" hangingPunct="1"/>
            <a:r>
              <a:rPr lang="es-MX" sz="1200" b="1" dirty="0" smtClean="0"/>
              <a:t>Vacante  </a:t>
            </a:r>
            <a:endParaRPr lang="es-MX" sz="1200" dirty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263691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JARDINERO  A </a:t>
            </a:r>
          </a:p>
          <a:p>
            <a:pPr algn="ctr" eaLnBrk="1" hangingPunct="1"/>
            <a:r>
              <a:rPr lang="es-MX" sz="1200" b="1" dirty="0" smtClean="0"/>
              <a:t>Eduardo Méndez Salazar  </a:t>
            </a:r>
            <a:endParaRPr lang="es-MX" sz="1200" dirty="0"/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191683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CHOFER   G</a:t>
            </a:r>
          </a:p>
          <a:p>
            <a:pPr algn="ctr" eaLnBrk="1" hangingPunct="1"/>
            <a:r>
              <a:rPr lang="es-MX" sz="1200" b="1" dirty="0" smtClean="0"/>
              <a:t>Jesús Flores Gómez  </a:t>
            </a:r>
            <a:endParaRPr lang="es-MX" sz="1200" dirty="0"/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119675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SUPERVISOR DE JARDINERIA  B</a:t>
            </a:r>
          </a:p>
          <a:p>
            <a:pPr algn="ctr" eaLnBrk="1" hangingPunct="1"/>
            <a:r>
              <a:rPr lang="es-MX" sz="1200" b="1" dirty="0" smtClean="0"/>
              <a:t>Lázaro Prado Arechar </a:t>
            </a:r>
            <a:endParaRPr lang="es-MX" sz="1200" dirty="0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536" y="126876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</a:t>
            </a:r>
          </a:p>
          <a:p>
            <a:pPr algn="ctr" eaLnBrk="1" hangingPunct="1"/>
            <a:r>
              <a:rPr lang="es-MX" sz="1200" b="1" dirty="0" smtClean="0"/>
              <a:t>Vacante  </a:t>
            </a:r>
            <a:endParaRPr lang="es-MX" sz="1200" dirty="0"/>
          </a:p>
        </p:txBody>
      </p:sp>
      <p:sp>
        <p:nvSpPr>
          <p:cNvPr id="1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536" y="566124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SUPERVISOR DE JARDINERIA  A</a:t>
            </a:r>
          </a:p>
          <a:p>
            <a:pPr algn="ctr" eaLnBrk="1" hangingPunct="1"/>
            <a:r>
              <a:rPr lang="es-MX" sz="1200" b="1" dirty="0" smtClean="0"/>
              <a:t>Carlos Martínez  </a:t>
            </a:r>
            <a:endParaRPr lang="es-MX" sz="1200" dirty="0"/>
          </a:p>
        </p:txBody>
      </p:sp>
      <p:sp>
        <p:nvSpPr>
          <p:cNvPr id="19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536" y="4437112"/>
            <a:ext cx="3528392" cy="461665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Berlin Sans FB Demi" pitchFamily="34" charset="0"/>
              </a:rPr>
              <a:t>PARQUES Y JARDINES  </a:t>
            </a:r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>
            <a:off x="3995936" y="1556792"/>
            <a:ext cx="1224136" cy="331236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>
            <a:off x="3995936" y="2276872"/>
            <a:ext cx="1296144" cy="25922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>
            <a:off x="3995936" y="2996952"/>
            <a:ext cx="1368152" cy="187220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3995936" y="3717032"/>
            <a:ext cx="1368152" cy="115212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H="1">
            <a:off x="3995936" y="4365104"/>
            <a:ext cx="1368152" cy="43204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 flipV="1">
            <a:off x="3995936" y="4869160"/>
            <a:ext cx="1296144" cy="28803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H="1" flipV="1">
            <a:off x="3995936" y="4869160"/>
            <a:ext cx="1296144" cy="100811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 flipV="1">
            <a:off x="2195736" y="4941168"/>
            <a:ext cx="0" cy="72008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82"/>
          <p:cNvSpPr>
            <a:spLocks noChangeShapeType="1"/>
          </p:cNvSpPr>
          <p:nvPr/>
        </p:nvSpPr>
        <p:spPr bwMode="auto">
          <a:xfrm>
            <a:off x="5076056" y="2780928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/>
          </a:p>
        </p:txBody>
      </p:sp>
      <p:sp>
        <p:nvSpPr>
          <p:cNvPr id="18515" name="Line 83"/>
          <p:cNvSpPr>
            <a:spLocks noChangeShapeType="1"/>
          </p:cNvSpPr>
          <p:nvPr/>
        </p:nvSpPr>
        <p:spPr bwMode="auto">
          <a:xfrm flipV="1">
            <a:off x="4932040" y="5157192"/>
            <a:ext cx="115212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18477" name="Line 45"/>
          <p:cNvSpPr>
            <a:spLocks noChangeShapeType="1"/>
          </p:cNvSpPr>
          <p:nvPr/>
        </p:nvSpPr>
        <p:spPr bwMode="auto">
          <a:xfrm flipV="1">
            <a:off x="5076056" y="3861047"/>
            <a:ext cx="1008112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18478" name="Line 46"/>
          <p:cNvSpPr>
            <a:spLocks noChangeShapeType="1"/>
          </p:cNvSpPr>
          <p:nvPr/>
        </p:nvSpPr>
        <p:spPr bwMode="auto">
          <a:xfrm flipH="1">
            <a:off x="5580112" y="2276872"/>
            <a:ext cx="0" cy="432048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18479" name="Line 47"/>
          <p:cNvSpPr>
            <a:spLocks noChangeShapeType="1"/>
          </p:cNvSpPr>
          <p:nvPr/>
        </p:nvSpPr>
        <p:spPr bwMode="auto">
          <a:xfrm>
            <a:off x="5004048" y="4725144"/>
            <a:ext cx="10801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18480" name="Line 48"/>
          <p:cNvSpPr>
            <a:spLocks noChangeShapeType="1"/>
          </p:cNvSpPr>
          <p:nvPr/>
        </p:nvSpPr>
        <p:spPr bwMode="auto">
          <a:xfrm>
            <a:off x="5076056" y="4293096"/>
            <a:ext cx="1008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18473" name="Line 41"/>
          <p:cNvSpPr>
            <a:spLocks noChangeShapeType="1"/>
          </p:cNvSpPr>
          <p:nvPr/>
        </p:nvSpPr>
        <p:spPr bwMode="auto">
          <a:xfrm>
            <a:off x="5076056" y="3284984"/>
            <a:ext cx="1008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5130" name="Line 43"/>
          <p:cNvSpPr>
            <a:spLocks noChangeShapeType="1"/>
          </p:cNvSpPr>
          <p:nvPr/>
        </p:nvSpPr>
        <p:spPr bwMode="auto">
          <a:xfrm>
            <a:off x="4788024" y="1124744"/>
            <a:ext cx="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/>
          </a:p>
        </p:txBody>
      </p:sp>
      <p:sp>
        <p:nvSpPr>
          <p:cNvPr id="5132" name="Line 40"/>
          <p:cNvSpPr>
            <a:spLocks noChangeShapeType="1"/>
          </p:cNvSpPr>
          <p:nvPr/>
        </p:nvSpPr>
        <p:spPr bwMode="auto">
          <a:xfrm>
            <a:off x="1187624" y="1700809"/>
            <a:ext cx="0" cy="21602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/>
          </a:p>
        </p:txBody>
      </p:sp>
      <p:sp>
        <p:nvSpPr>
          <p:cNvPr id="18437" name="Text Box 5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2636912"/>
            <a:ext cx="2735263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RECURSOS HUMANOS 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39" name="Text Box 7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339752" y="3573016"/>
            <a:ext cx="2735263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+mn-lt"/>
              </a:rPr>
              <a:t>OBRA PUBLICA   </a:t>
            </a:r>
            <a:endParaRPr lang="es-ES" sz="1300" b="1" dirty="0">
              <a:latin typeface="+mn-lt"/>
            </a:endParaRPr>
          </a:p>
        </p:txBody>
      </p:sp>
      <p:sp>
        <p:nvSpPr>
          <p:cNvPr id="18440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4437112"/>
            <a:ext cx="2732088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AGUA POTABLE Y ALCANTARILLADO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46" name="Text Box 14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339752" y="3068960"/>
            <a:ext cx="2735262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+mj-lt"/>
              </a:rPr>
              <a:t>TESORERIA MUNICIPAL</a:t>
            </a:r>
            <a:endParaRPr lang="es-ES" sz="1300" b="1" dirty="0">
              <a:latin typeface="+mj-lt"/>
            </a:endParaRPr>
          </a:p>
        </p:txBody>
      </p:sp>
      <p:sp>
        <p:nvSpPr>
          <p:cNvPr id="18448" name="Text Box 16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339752" y="4509120"/>
            <a:ext cx="2730500" cy="360363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DESARROLLO RURAL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52" name="Text Box 20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339752" y="4077072"/>
            <a:ext cx="2735263" cy="360363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DESARROLLO SOCIAL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53" name="Text Box 21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339752" y="5445224"/>
            <a:ext cx="2730500" cy="360362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SERVICIOS PUBLICOS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57" name="Text Box 25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3140968"/>
            <a:ext cx="2730500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ES" sz="1300" b="1" dirty="0">
                <a:latin typeface="Berlin Sans FB Demi" pitchFamily="34" charset="0"/>
              </a:rPr>
              <a:t>SEGURIDAD PUBLICA </a:t>
            </a:r>
          </a:p>
        </p:txBody>
      </p:sp>
      <p:sp>
        <p:nvSpPr>
          <p:cNvPr id="18458" name="Text Box 26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0" y="3140968"/>
            <a:ext cx="2232025" cy="522287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 smtClean="0">
                <a:latin typeface="Berlin Sans FB Demi" pitchFamily="34" charset="0"/>
              </a:rPr>
              <a:t>JUEZ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 smtClean="0">
                <a:latin typeface="Berlin Sans FB Demi" pitchFamily="34" charset="0"/>
              </a:rPr>
              <a:t>ADMINISTRATIVO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59" name="Text Box 27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0" y="3861048"/>
            <a:ext cx="2232025" cy="722312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CONTRALORIA MUNICIPAL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63" name="Text Box 31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3573016"/>
            <a:ext cx="2730500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DESARROLLO EDUCATIVO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83" name="AutoShape 5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63688" y="188640"/>
            <a:ext cx="5903913" cy="935955"/>
          </a:xfrm>
          <a:prstGeom prst="roundRect">
            <a:avLst>
              <a:gd name="adj" fmla="val 1875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27416" tIns="13708" rIns="27416" bIns="13708" anchor="ctr"/>
          <a:lstStyle/>
          <a:p>
            <a:pPr algn="ctr" eaLnBrk="1" hangingPunct="1">
              <a:defRPr/>
            </a:pPr>
            <a:r>
              <a:rPr lang="es-MX" sz="2800" b="1" dirty="0">
                <a:latin typeface="+mj-lt"/>
              </a:rPr>
              <a:t>HONORABLE AYUNTAMIENTO</a:t>
            </a:r>
          </a:p>
        </p:txBody>
      </p:sp>
      <p:sp>
        <p:nvSpPr>
          <p:cNvPr id="18485" name="AutoShape 5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43808" y="1700808"/>
            <a:ext cx="3744912" cy="574675"/>
          </a:xfrm>
          <a:prstGeom prst="roundRect">
            <a:avLst>
              <a:gd name="adj" fmla="val 18750"/>
            </a:avLst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27416" tIns="13708" rIns="27416" bIns="13708" anchor="ctr"/>
          <a:lstStyle/>
          <a:p>
            <a:pPr algn="ctr" eaLnBrk="1" hangingPunct="1">
              <a:defRPr/>
            </a:pPr>
            <a:r>
              <a:rPr lang="es-MX" sz="2000" b="1" dirty="0">
                <a:latin typeface="+mj-lt"/>
              </a:rPr>
              <a:t>PRESIDENTE MUNICIPAL</a:t>
            </a:r>
          </a:p>
        </p:txBody>
      </p:sp>
      <p:sp>
        <p:nvSpPr>
          <p:cNvPr id="5146" name="Line 56"/>
          <p:cNvSpPr>
            <a:spLocks noChangeShapeType="1"/>
          </p:cNvSpPr>
          <p:nvPr/>
        </p:nvSpPr>
        <p:spPr bwMode="auto">
          <a:xfrm flipV="1">
            <a:off x="1187624" y="1700808"/>
            <a:ext cx="3567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/>
          </a:p>
        </p:txBody>
      </p:sp>
      <p:sp>
        <p:nvSpPr>
          <p:cNvPr id="18511" name="Text Box 79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4869160"/>
            <a:ext cx="2730500" cy="360362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COMISION MUNICIPAL DEL DEPORTE </a:t>
            </a:r>
            <a:r>
              <a:rPr lang="es-MX" sz="1300" b="1" dirty="0" smtClean="0">
                <a:latin typeface="Berlin Sans FB Demi" pitchFamily="34" charset="0"/>
              </a:rPr>
              <a:t>( COMUDE)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512" name="Text Box 80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4005064"/>
            <a:ext cx="2730500" cy="360363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ES" sz="1300" b="1" dirty="0">
                <a:latin typeface="Berlin Sans FB Demi" pitchFamily="34" charset="0"/>
              </a:rPr>
              <a:t>DESARROLLO ECONOMICO  </a:t>
            </a:r>
          </a:p>
        </p:txBody>
      </p:sp>
      <p:sp>
        <p:nvSpPr>
          <p:cNvPr id="18513" name="Text Box 81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339752" y="5013176"/>
            <a:ext cx="2730500" cy="360363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 COMUNICACIÓN SOCIAL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33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339752" y="5877272"/>
            <a:ext cx="2732087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CASA DE LA CULTURA </a:t>
            </a:r>
            <a:endParaRPr lang="es-ES" sz="1300" b="1" dirty="0">
              <a:latin typeface="Berlin Sans FB Demi" pitchFamily="34" charset="0"/>
            </a:endParaRPr>
          </a:p>
        </p:txBody>
      </p:sp>
      <p:pic>
        <p:nvPicPr>
          <p:cNvPr id="41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8403" y="142931"/>
            <a:ext cx="866620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188640"/>
            <a:ext cx="913031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35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5301208"/>
            <a:ext cx="2732087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 smtClean="0">
                <a:latin typeface="Berlin Sans FB Demi" pitchFamily="34" charset="0"/>
              </a:rPr>
              <a:t>SALUD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36" name="Line 83"/>
          <p:cNvSpPr>
            <a:spLocks noChangeShapeType="1"/>
          </p:cNvSpPr>
          <p:nvPr/>
        </p:nvSpPr>
        <p:spPr bwMode="auto">
          <a:xfrm>
            <a:off x="5004048" y="5589240"/>
            <a:ext cx="1080120" cy="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34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5733256"/>
            <a:ext cx="2732087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 smtClean="0">
                <a:latin typeface="Berlin Sans FB Demi" pitchFamily="34" charset="0"/>
              </a:rPr>
              <a:t>ATENCION A LA JUVENTUD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37" name="Line 83"/>
          <p:cNvSpPr>
            <a:spLocks noChangeShapeType="1"/>
          </p:cNvSpPr>
          <p:nvPr/>
        </p:nvSpPr>
        <p:spPr bwMode="auto">
          <a:xfrm>
            <a:off x="5004048" y="6453336"/>
            <a:ext cx="115212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38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339752" y="6309320"/>
            <a:ext cx="2732087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 smtClean="0">
                <a:latin typeface="Berlin Sans FB Demi" pitchFamily="34" charset="0"/>
              </a:rPr>
              <a:t>PLANEACION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39" name="Line 83"/>
          <p:cNvSpPr>
            <a:spLocks noChangeShapeType="1"/>
          </p:cNvSpPr>
          <p:nvPr/>
        </p:nvSpPr>
        <p:spPr bwMode="auto">
          <a:xfrm>
            <a:off x="5076056" y="6021288"/>
            <a:ext cx="1008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40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339752" y="2564904"/>
            <a:ext cx="2732087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 smtClean="0">
                <a:latin typeface="Berlin Sans FB Demi" pitchFamily="34" charset="0"/>
              </a:rPr>
              <a:t>SECRETARIA DEL H. AYUNTAMIENTO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42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6237312"/>
            <a:ext cx="2732087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 smtClean="0">
                <a:latin typeface="Berlin Sans FB Demi" pitchFamily="34" charset="0"/>
              </a:rPr>
              <a:t>ARCHIVO </a:t>
            </a:r>
            <a:endParaRPr lang="es-ES" sz="1300" b="1" dirty="0">
              <a:latin typeface="Berlin Sans FB Demi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188640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DEPARTAMENTO DE SERVICIOS PUBLICOS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508518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JARDINERO SAUCITO </a:t>
            </a:r>
          </a:p>
          <a:p>
            <a:pPr algn="ctr" eaLnBrk="1" hangingPunct="1"/>
            <a:r>
              <a:rPr lang="es-MX" sz="1200" b="1" dirty="0" smtClean="0"/>
              <a:t>Vacante  </a:t>
            </a:r>
            <a:endParaRPr lang="es-MX" sz="1200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422108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ENC. JARDIN GACHUPINES  </a:t>
            </a:r>
          </a:p>
          <a:p>
            <a:pPr algn="ctr" eaLnBrk="1" hangingPunct="1"/>
            <a:r>
              <a:rPr lang="es-MX" sz="1200" b="1" dirty="0" smtClean="0"/>
              <a:t>Gabriel Baltasar Olvera</a:t>
            </a:r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594928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ENC. JARDIN DE LAS TROJES  </a:t>
            </a:r>
          </a:p>
          <a:p>
            <a:pPr algn="ctr" eaLnBrk="1" hangingPunct="1"/>
            <a:r>
              <a:rPr lang="es-MX" sz="1200" b="1" dirty="0" smtClean="0"/>
              <a:t>Antonia Silva Rodríguez 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112474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</a:t>
            </a:r>
          </a:p>
          <a:p>
            <a:pPr algn="ctr" eaLnBrk="1" hangingPunct="1"/>
            <a:r>
              <a:rPr lang="es-MX" sz="1200" b="1" dirty="0" smtClean="0"/>
              <a:t>Vacante  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184482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</a:t>
            </a:r>
          </a:p>
          <a:p>
            <a:pPr algn="ctr" eaLnBrk="1" hangingPunct="1"/>
            <a:r>
              <a:rPr lang="es-MX" sz="1200" b="1" dirty="0" smtClean="0"/>
              <a:t>Vacante  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263691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</a:t>
            </a:r>
          </a:p>
          <a:p>
            <a:pPr algn="ctr" eaLnBrk="1" hangingPunct="1"/>
            <a:r>
              <a:rPr lang="es-MX" sz="1200" b="1" dirty="0" smtClean="0"/>
              <a:t>Vacante  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342900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</a:t>
            </a:r>
          </a:p>
          <a:p>
            <a:pPr algn="ctr" eaLnBrk="1" hangingPunct="1"/>
            <a:r>
              <a:rPr lang="es-MX" sz="1200" b="1" dirty="0" smtClean="0"/>
              <a:t>Vacante  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429309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</a:t>
            </a:r>
          </a:p>
          <a:p>
            <a:pPr algn="ctr" eaLnBrk="1" hangingPunct="1"/>
            <a:r>
              <a:rPr lang="es-MX" sz="1200" b="1" dirty="0" smtClean="0"/>
              <a:t>Vacante  </a:t>
            </a:r>
            <a:endParaRPr lang="es-MX" sz="1200" dirty="0"/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515719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</a:t>
            </a:r>
          </a:p>
          <a:p>
            <a:pPr algn="ctr" eaLnBrk="1" hangingPunct="1"/>
            <a:r>
              <a:rPr lang="es-MX" sz="1200" b="1" dirty="0" smtClean="0"/>
              <a:t>Vacante  </a:t>
            </a:r>
            <a:endParaRPr lang="es-MX" sz="1200" dirty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594928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</a:t>
            </a:r>
          </a:p>
          <a:p>
            <a:pPr algn="ctr" eaLnBrk="1" hangingPunct="1"/>
            <a:r>
              <a:rPr lang="es-MX" sz="1200" b="1" dirty="0" smtClean="0"/>
              <a:t>Vacante  </a:t>
            </a:r>
            <a:endParaRPr lang="es-MX" sz="1200" dirty="0"/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162880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JARDINERO  C</a:t>
            </a:r>
          </a:p>
          <a:p>
            <a:pPr algn="ctr" eaLnBrk="1" hangingPunct="1"/>
            <a:r>
              <a:rPr lang="es-MX" sz="1200" b="1" dirty="0" smtClean="0"/>
              <a:t>J. Carmen Cleto Estrada</a:t>
            </a:r>
            <a:endParaRPr lang="es-MX" sz="1200" dirty="0"/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335699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ENC. PARQUE DE LAS TROJES  </a:t>
            </a:r>
          </a:p>
          <a:p>
            <a:pPr algn="ctr" eaLnBrk="1" hangingPunct="1"/>
            <a:r>
              <a:rPr lang="es-MX" sz="1200" b="1" dirty="0" smtClean="0"/>
              <a:t>Lorenzo Vázquez Soria</a:t>
            </a:r>
            <a:endParaRPr lang="es-MX" sz="1200" dirty="0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49289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ENC. JARDIN ESCONDIDA </a:t>
            </a:r>
          </a:p>
          <a:p>
            <a:pPr algn="ctr" eaLnBrk="1" hangingPunct="1"/>
            <a:r>
              <a:rPr lang="es-MX" sz="1200" b="1" dirty="0" smtClean="0"/>
              <a:t>José Adrian Mendoza González  </a:t>
            </a:r>
            <a:endParaRPr lang="es-MX" sz="1200" dirty="0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V="1">
            <a:off x="3851920" y="2060848"/>
            <a:ext cx="144016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V="1">
            <a:off x="3851920" y="2852936"/>
            <a:ext cx="151216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V="1">
            <a:off x="3851920" y="3717032"/>
            <a:ext cx="151216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V="1">
            <a:off x="3851920" y="4509120"/>
            <a:ext cx="151216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V="1">
            <a:off x="3851920" y="5445224"/>
            <a:ext cx="151216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V="1">
            <a:off x="3851920" y="6309320"/>
            <a:ext cx="151216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 flipV="1">
            <a:off x="4499992" y="548680"/>
            <a:ext cx="72008" cy="576064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536" y="1340768"/>
            <a:ext cx="3528392" cy="461665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Berlin Sans FB Demi" pitchFamily="34" charset="0"/>
              </a:rPr>
              <a:t>RASTRO  </a:t>
            </a:r>
          </a:p>
        </p:txBody>
      </p:sp>
      <p:sp>
        <p:nvSpPr>
          <p:cNvPr id="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476672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ADMINISTRADOR DE MERCADO</a:t>
            </a:r>
          </a:p>
          <a:p>
            <a:pPr algn="ctr" eaLnBrk="1" hangingPunct="1"/>
            <a:r>
              <a:rPr lang="es-MX" sz="1200" b="1" dirty="0" smtClean="0"/>
              <a:t>C. Juan Manuel Macías Solís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4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03920" y="701080"/>
            <a:ext cx="3528392" cy="461665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Berlin Sans FB Demi" pitchFamily="34" charset="0"/>
              </a:rPr>
              <a:t>MERCADO  </a:t>
            </a:r>
          </a:p>
        </p:txBody>
      </p:sp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1268760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VETERINARIO</a:t>
            </a:r>
          </a:p>
          <a:p>
            <a:pPr algn="ctr" eaLnBrk="1" hangingPunct="1"/>
            <a:r>
              <a:rPr lang="es-MX" sz="1200" b="1" dirty="0" smtClean="0"/>
              <a:t>Lic.  Ricardo Eliut Salas Ortega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2132856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JEFE DE OFICINA RASTRO</a:t>
            </a:r>
          </a:p>
          <a:p>
            <a:pPr algn="ctr" eaLnBrk="1" hangingPunct="1"/>
            <a:r>
              <a:rPr lang="es-MX" sz="1200" b="1" dirty="0" smtClean="0"/>
              <a:t>C.  Francisco Javier Quiroz Navarro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2924944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 DE RASTRO  A</a:t>
            </a:r>
          </a:p>
          <a:p>
            <a:pPr algn="ctr" eaLnBrk="1" hangingPunct="1"/>
            <a:r>
              <a:rPr lang="es-MX" sz="1200" b="1" dirty="0" smtClean="0"/>
              <a:t>C. Liborio Lozano García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3717032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 DE RASTRO   A</a:t>
            </a:r>
          </a:p>
          <a:p>
            <a:pPr algn="ctr" eaLnBrk="1" hangingPunct="1"/>
            <a:r>
              <a:rPr lang="es-MX" sz="1200" b="1" dirty="0" smtClean="0"/>
              <a:t>C. Juan Pedro Buendía Luevano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16016" y="4437112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CHOFER   J</a:t>
            </a:r>
          </a:p>
          <a:p>
            <a:pPr algn="ctr" eaLnBrk="1" hangingPunct="1"/>
            <a:r>
              <a:rPr lang="es-MX" sz="1200" b="1" dirty="0" smtClean="0"/>
              <a:t>C.  Juan Cardona Rangel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16016" y="5229200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 DE RASTRO B</a:t>
            </a:r>
          </a:p>
          <a:p>
            <a:pPr algn="ctr" eaLnBrk="1" hangingPunct="1"/>
            <a:r>
              <a:rPr lang="es-MX" sz="1200" b="1" dirty="0" smtClean="0"/>
              <a:t>C.  Juan de Dios Guerra Martínez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3923928" y="1556792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3923928" y="1628800"/>
            <a:ext cx="720080" cy="86409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3923928" y="1700808"/>
            <a:ext cx="720080" cy="151216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3923928" y="1772816"/>
            <a:ext cx="720080" cy="237626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3923928" y="1772816"/>
            <a:ext cx="792088" cy="324036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 flipV="1">
            <a:off x="3923928" y="1844824"/>
            <a:ext cx="792088" cy="374441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V="1">
            <a:off x="3923928" y="836712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936104" cy="6566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20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00" y="0"/>
            <a:ext cx="683990" cy="34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552" y="4365104"/>
            <a:ext cx="2808312" cy="584775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DEPARTAMENTO DE SERVICIOS PUBLICOS 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9512" y="1340768"/>
            <a:ext cx="3528392" cy="461665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Berlin Sans FB Demi" pitchFamily="34" charset="0"/>
              </a:rPr>
              <a:t>PANTEONES   </a:t>
            </a:r>
          </a:p>
        </p:txBody>
      </p:sp>
      <p:sp>
        <p:nvSpPr>
          <p:cNvPr id="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980728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JEFE DE OFICINA </a:t>
            </a:r>
          </a:p>
          <a:p>
            <a:pPr algn="ctr" eaLnBrk="1" hangingPunct="1"/>
            <a:r>
              <a:rPr lang="es-MX" sz="1200" b="1" dirty="0" smtClean="0"/>
              <a:t>C. Juan Gabriel Rodríguez Claudio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1700808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PANTEONERO MUNICIPAL </a:t>
            </a:r>
          </a:p>
          <a:p>
            <a:pPr algn="ctr" eaLnBrk="1" hangingPunct="1"/>
            <a:r>
              <a:rPr lang="es-MX" sz="1200" b="1" dirty="0" smtClean="0"/>
              <a:t>C. Rubén Collazo Martínez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2492896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PANTEONERO MUNICIPAL </a:t>
            </a:r>
          </a:p>
          <a:p>
            <a:pPr algn="ctr" eaLnBrk="1" hangingPunct="1"/>
            <a:r>
              <a:rPr lang="es-MX" sz="1200" b="1" dirty="0" smtClean="0"/>
              <a:t>C. Francisco Javier Cleto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3284984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PANTEONERO COMUNIDAD </a:t>
            </a:r>
          </a:p>
          <a:p>
            <a:pPr algn="ctr" eaLnBrk="1" hangingPunct="1"/>
            <a:r>
              <a:rPr lang="es-MX" sz="1200" b="1" dirty="0" smtClean="0"/>
              <a:t>C. Emiliano Espinosa Conteras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16016" y="4653136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ELECTRICISTA    A</a:t>
            </a:r>
          </a:p>
          <a:p>
            <a:pPr algn="ctr" eaLnBrk="1" hangingPunct="1"/>
            <a:r>
              <a:rPr lang="es-MX" sz="1200" b="1" dirty="0" smtClean="0"/>
              <a:t>C.  Manuel Pérez Martínez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16016" y="5445224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ELECTRICISTA   B</a:t>
            </a:r>
          </a:p>
          <a:p>
            <a:pPr algn="ctr" eaLnBrk="1" hangingPunct="1"/>
            <a:r>
              <a:rPr lang="es-MX" sz="1200" b="1" dirty="0" smtClean="0"/>
              <a:t>C. David Méndez Arrollo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9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1520" y="4509120"/>
            <a:ext cx="3528392" cy="461665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Berlin Sans FB Demi" pitchFamily="34" charset="0"/>
              </a:rPr>
              <a:t>ALUMBRADO    </a:t>
            </a: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3851920" y="1340768"/>
            <a:ext cx="792088" cy="21602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3779912" y="1556792"/>
            <a:ext cx="864096" cy="50405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3779912" y="1556792"/>
            <a:ext cx="864096" cy="115212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3779912" y="1628800"/>
            <a:ext cx="864096" cy="187220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 flipV="1">
            <a:off x="3779912" y="4581128"/>
            <a:ext cx="936104" cy="28803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3779912" y="4725144"/>
            <a:ext cx="936104" cy="115212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71800" y="188640"/>
            <a:ext cx="2808312" cy="584775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DEPARTAMENTO DE SERVICIOS PUBLICOS </a:t>
            </a:r>
          </a:p>
        </p:txBody>
      </p:sp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1656184" cy="6566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19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26481"/>
            <a:ext cx="1152128" cy="57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7704" y="1052736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</a:t>
            </a:r>
            <a:r>
              <a:rPr lang="es-MX" sz="1600" dirty="0" smtClean="0"/>
              <a:t>DIR. DEPARTAMENTO DE COMUDE</a:t>
            </a:r>
            <a:endParaRPr lang="es-MX" sz="1600" dirty="0"/>
          </a:p>
          <a:p>
            <a:pPr algn="ctr" eaLnBrk="1" hangingPunct="1"/>
            <a:r>
              <a:rPr lang="es-MX" sz="1600" b="1" dirty="0" smtClean="0"/>
              <a:t>Lic. Juan Carlos Rodríguez Rosas </a:t>
            </a:r>
            <a:endParaRPr lang="es-ES" sz="1600" b="1" dirty="0"/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2232248" cy="6566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188640"/>
            <a:ext cx="2088232" cy="57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512" y="2276872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DEPORTIVO   A</a:t>
            </a:r>
          </a:p>
          <a:p>
            <a:pPr algn="ctr" eaLnBrk="1" hangingPunct="1"/>
            <a:r>
              <a:rPr lang="es-MX" sz="1200" b="1" dirty="0" smtClean="0"/>
              <a:t>C.  Arturo Mendoza González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8024" y="2276872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PENTA BASICO DE FUT BOL</a:t>
            </a:r>
          </a:p>
          <a:p>
            <a:pPr algn="ctr" eaLnBrk="1" hangingPunct="1"/>
            <a:r>
              <a:rPr lang="es-MX" sz="1200" b="1" dirty="0" smtClean="0"/>
              <a:t>C.  José Antonio Arechar González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512" y="3212976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ENCARGADO DE LA UNIDAD DEPORTIVA  </a:t>
            </a:r>
          </a:p>
          <a:p>
            <a:pPr algn="ctr" eaLnBrk="1" hangingPunct="1"/>
            <a:r>
              <a:rPr lang="es-MX" sz="1200" b="1" dirty="0" smtClean="0"/>
              <a:t>C. Benjamín Ayala Lozano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8024" y="3212976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 EN UNIDAD DEPORTIVA</a:t>
            </a:r>
          </a:p>
          <a:p>
            <a:pPr algn="ctr" eaLnBrk="1" hangingPunct="1"/>
            <a:r>
              <a:rPr lang="es-MX" sz="1200" b="1" dirty="0" smtClean="0"/>
              <a:t>C.  Ramón González Jasso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512" y="4149080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DE BESIBOL INFANTIL </a:t>
            </a:r>
          </a:p>
          <a:p>
            <a:pPr algn="ctr" eaLnBrk="1" hangingPunct="1"/>
            <a:r>
              <a:rPr lang="es-MX" sz="1200" b="1" dirty="0" smtClean="0"/>
              <a:t>C.  José Antonio Rodríguez Arechar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8024" y="4149080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 EN UNIDAD DEPORTIVA   C</a:t>
            </a:r>
          </a:p>
          <a:p>
            <a:pPr algn="ctr" eaLnBrk="1" hangingPunct="1"/>
            <a:r>
              <a:rPr lang="es-MX" sz="1200" b="1" dirty="0" smtClean="0"/>
              <a:t>C. Juan Antonio Aranda  Cervantes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2" name="Rectangle 2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599939" y="1269681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4" action="ppaction://hlinksldjump"/>
            </a:endParaRPr>
          </a:p>
        </p:txBody>
      </p:sp>
      <p:sp>
        <p:nvSpPr>
          <p:cNvPr id="13" name="Rectangle 1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627784" y="188640"/>
            <a:ext cx="3672408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COMISION MUNICPAL DEL DEPORTE </a:t>
            </a: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 flipV="1">
            <a:off x="4572000" y="1772816"/>
            <a:ext cx="0" cy="273630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 flipV="1">
            <a:off x="4355976" y="2564904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 flipV="1">
            <a:off x="4355976" y="3501008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H="1" flipV="1">
            <a:off x="4355976" y="4509120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9" name="Rectangle 1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528" y="5445224"/>
            <a:ext cx="3528392" cy="830997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Berlin Sans FB Demi" pitchFamily="34" charset="0"/>
              </a:rPr>
              <a:t>ATENCION A LA JUVENTUD   </a:t>
            </a:r>
          </a:p>
        </p:txBody>
      </p:sp>
      <p:sp>
        <p:nvSpPr>
          <p:cNvPr id="2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8024" y="5517232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ENCARGADA DE ATENCION A LA MUJER </a:t>
            </a:r>
          </a:p>
          <a:p>
            <a:pPr algn="ctr" eaLnBrk="1" hangingPunct="1"/>
            <a:r>
              <a:rPr lang="es-MX" sz="1200" b="1" dirty="0" smtClean="0"/>
              <a:t>C.  Katy  Lizbeth  Zavala  Picón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 flipV="1">
            <a:off x="3851920" y="5877272"/>
            <a:ext cx="93610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55776" y="188640"/>
            <a:ext cx="4392488" cy="584775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COORDINACIÓN SOCIAL DE ATENCION A LA MUJER </a:t>
            </a:r>
          </a:p>
        </p:txBody>
      </p:sp>
      <p:sp>
        <p:nvSpPr>
          <p:cNvPr id="3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7704" y="1052736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</a:t>
            </a:r>
            <a:r>
              <a:rPr lang="es-MX" sz="1600" dirty="0" smtClean="0"/>
              <a:t>DIR. DEPARTAMENTO DE ATENCION A LA MUJER </a:t>
            </a:r>
            <a:endParaRPr lang="es-MX" sz="1600" dirty="0"/>
          </a:p>
          <a:p>
            <a:pPr algn="ctr" eaLnBrk="1" hangingPunct="1"/>
            <a:r>
              <a:rPr lang="es-MX" sz="1600" b="1" dirty="0" smtClean="0"/>
              <a:t>C. Verónica Prado Ortiz </a:t>
            </a:r>
            <a:endParaRPr lang="es-ES" sz="1600" b="1" dirty="0"/>
          </a:p>
        </p:txBody>
      </p:sp>
      <p:sp>
        <p:nvSpPr>
          <p:cNvPr id="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71800" y="2708920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SECRETARIA</a:t>
            </a:r>
          </a:p>
          <a:p>
            <a:pPr marL="228600" indent="-228600" algn="ctr" eaLnBrk="1" hangingPunct="1">
              <a:buAutoNum type="alphaUcPeriod" startAt="3"/>
            </a:pPr>
            <a:r>
              <a:rPr lang="es-MX" sz="1200" b="1" dirty="0" smtClean="0"/>
              <a:t>Maricela Robledo Salas </a:t>
            </a:r>
          </a:p>
          <a:p>
            <a:pPr algn="ctr" eaLnBrk="1" hangingPunct="1"/>
            <a:endParaRPr lang="es-MX" sz="1200" dirty="0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656184" cy="6566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7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188640"/>
            <a:ext cx="1224136" cy="57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9"/>
          <p:cNvSpPr>
            <a:spLocks noChangeShapeType="1"/>
          </p:cNvSpPr>
          <p:nvPr/>
        </p:nvSpPr>
        <p:spPr bwMode="auto">
          <a:xfrm flipH="1" flipV="1">
            <a:off x="4716016" y="1772816"/>
            <a:ext cx="0" cy="93610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55776" y="188640"/>
            <a:ext cx="4392488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SALUD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656184" cy="6566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188640"/>
            <a:ext cx="1224136" cy="57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7704" y="1052736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</a:t>
            </a:r>
            <a:r>
              <a:rPr lang="es-MX" sz="1600" dirty="0" smtClean="0"/>
              <a:t>ENCARGADA DEPARTAMENTO DE SALUD </a:t>
            </a:r>
            <a:endParaRPr lang="es-MX" sz="1600" dirty="0"/>
          </a:p>
          <a:p>
            <a:pPr algn="ctr" eaLnBrk="1" hangingPunct="1"/>
            <a:r>
              <a:rPr lang="es-MX" sz="1600" b="1" dirty="0" smtClean="0"/>
              <a:t>C. Araceli Pedroza Hernández </a:t>
            </a:r>
            <a:endParaRPr lang="es-ES" sz="1600" b="1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420888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GESTOR DE APOYOS DE SALUD</a:t>
            </a:r>
          </a:p>
          <a:p>
            <a:pPr marL="228600" indent="-228600" algn="ctr" eaLnBrk="1" hangingPunct="1">
              <a:buAutoNum type="alphaUcPeriod" startAt="3"/>
            </a:pPr>
            <a:r>
              <a:rPr lang="es-MX" sz="1200" b="1" dirty="0" smtClean="0"/>
              <a:t>Francisco Juárez  Quintero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16016" y="2420888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VERIFICADOR SANITARIO</a:t>
            </a:r>
          </a:p>
          <a:p>
            <a:pPr marL="228600" indent="-228600" algn="ctr" eaLnBrk="1" hangingPunct="1">
              <a:buAutoNum type="alphaUcPeriod" startAt="3"/>
            </a:pPr>
            <a:r>
              <a:rPr lang="es-MX" sz="1200" b="1" dirty="0" smtClean="0"/>
              <a:t>Juan Manuel Guerra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27784" y="3933056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CHOFER   G</a:t>
            </a:r>
          </a:p>
          <a:p>
            <a:pPr marL="228600" indent="-228600" algn="ctr" eaLnBrk="1" hangingPunct="1">
              <a:buAutoNum type="alphaUcPeriod" startAt="3"/>
            </a:pPr>
            <a:r>
              <a:rPr lang="es-MX" sz="1200" b="1" dirty="0" smtClean="0"/>
              <a:t>Axel Alfredo Valadez  Hernández 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4427984" y="2708920"/>
            <a:ext cx="28803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 flipV="1">
            <a:off x="4572000" y="1772816"/>
            <a:ext cx="0" cy="216024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55776" y="188640"/>
            <a:ext cx="4392488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DIRECCION DE SEGURIDAD PUBLICA </a:t>
            </a:r>
          </a:p>
        </p:txBody>
      </p:sp>
      <p:sp>
        <p:nvSpPr>
          <p:cNvPr id="3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79712" y="836712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</a:t>
            </a:r>
            <a:r>
              <a:rPr lang="es-MX" sz="1600" dirty="0" smtClean="0"/>
              <a:t>DIR. DEPARTAMENTO DE SEGURIDAD PUBLICA </a:t>
            </a:r>
            <a:endParaRPr lang="es-MX" sz="1600" dirty="0"/>
          </a:p>
          <a:p>
            <a:pPr algn="ctr" eaLnBrk="1" hangingPunct="1"/>
            <a:r>
              <a:rPr lang="es-MX" sz="1600" b="1" dirty="0" smtClean="0"/>
              <a:t>C.  Javier Alejandro Garibay  de la Cruz</a:t>
            </a:r>
            <a:endParaRPr lang="es-ES" sz="1600" b="1" dirty="0"/>
          </a:p>
        </p:txBody>
      </p:sp>
      <p:sp>
        <p:nvSpPr>
          <p:cNvPr id="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8024" y="2924944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SEGUNDO COMANDANTE</a:t>
            </a:r>
          </a:p>
          <a:p>
            <a:pPr algn="ctr" eaLnBrk="1" hangingPunct="1"/>
            <a:r>
              <a:rPr lang="es-MX" sz="1200" b="1" dirty="0" smtClean="0"/>
              <a:t>Rolando Rivas Martínez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8024" y="3717032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SEGUNDO COMANDANTE </a:t>
            </a:r>
          </a:p>
          <a:p>
            <a:pPr marL="228600" indent="-228600" algn="ctr" eaLnBrk="1" hangingPunct="1">
              <a:buAutoNum type="alphaUcPeriod" startAt="3"/>
            </a:pPr>
            <a:r>
              <a:rPr lang="es-MX" sz="1200" b="1" dirty="0" smtClean="0"/>
              <a:t>José Martin Padilla 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8024" y="2132856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PRIMER COMANDANTE  POLICIA</a:t>
            </a:r>
          </a:p>
          <a:p>
            <a:pPr algn="ctr" eaLnBrk="1" hangingPunct="1"/>
            <a:r>
              <a:rPr lang="es-MX" sz="1200" dirty="0" smtClean="0"/>
              <a:t>C. Martin Gómez del Campo </a:t>
            </a:r>
          </a:p>
          <a:p>
            <a:pPr algn="ctr" eaLnBrk="1" hangingPunct="1"/>
            <a:endParaRPr lang="es-MX" sz="1200" b="1" dirty="0" smtClean="0"/>
          </a:p>
          <a:p>
            <a:pPr algn="ctr" eaLnBrk="1" hangingPunct="1"/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132856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PRIMER COMANDANTE  TRANSITO </a:t>
            </a:r>
          </a:p>
          <a:p>
            <a:pPr marL="228600" indent="-228600" algn="ctr" eaLnBrk="1" hangingPunct="1"/>
            <a:r>
              <a:rPr lang="es-MX" sz="1200" b="1" dirty="0" smtClean="0"/>
              <a:t>C.  Alberto Guzmán  Contreras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924944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SECRETARIA</a:t>
            </a:r>
          </a:p>
          <a:p>
            <a:pPr marL="228600" indent="-228600" algn="ctr" eaLnBrk="1" hangingPunct="1">
              <a:buAutoNum type="alphaUcPeriod" startAt="3"/>
            </a:pPr>
            <a:r>
              <a:rPr lang="es-MX" sz="1200" b="1" dirty="0" smtClean="0"/>
              <a:t>Maricela Robledo Salas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3717032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SEGUNDO COMANDANTE </a:t>
            </a:r>
          </a:p>
          <a:p>
            <a:pPr marL="228600" indent="-228600" algn="ctr" eaLnBrk="1" hangingPunct="1">
              <a:buAutoNum type="alphaUcPeriod" startAt="3"/>
            </a:pPr>
            <a:r>
              <a:rPr lang="es-MX" sz="1200" b="1" dirty="0" smtClean="0"/>
              <a:t>Fernando Robledo  López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15816" y="4797152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SEGUNDO COMANDANTE </a:t>
            </a:r>
          </a:p>
          <a:p>
            <a:pPr marL="228600" indent="-228600" algn="ctr" eaLnBrk="1" hangingPunct="1">
              <a:buAutoNum type="alphaUcPeriod" startAt="3"/>
            </a:pPr>
            <a:r>
              <a:rPr lang="es-MX" sz="1200" b="1" dirty="0" smtClean="0"/>
              <a:t>Miguel  Ángel Pérez Velázquez   </a:t>
            </a:r>
          </a:p>
          <a:p>
            <a:pPr algn="ctr" eaLnBrk="1" hangingPunct="1"/>
            <a:endParaRPr lang="es-MX" sz="1200" dirty="0"/>
          </a:p>
        </p:txBody>
      </p:sp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656184" cy="6566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17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188640"/>
            <a:ext cx="1224136" cy="57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Line 9"/>
          <p:cNvSpPr>
            <a:spLocks noChangeShapeType="1"/>
          </p:cNvSpPr>
          <p:nvPr/>
        </p:nvSpPr>
        <p:spPr bwMode="auto">
          <a:xfrm flipH="1" flipV="1">
            <a:off x="4644008" y="1556792"/>
            <a:ext cx="72008" cy="324036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V="1">
            <a:off x="4355976" y="2492896"/>
            <a:ext cx="50405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V="1">
            <a:off x="4427984" y="3212976"/>
            <a:ext cx="35165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V="1">
            <a:off x="4427984" y="4005064"/>
            <a:ext cx="3432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3064740" y="908720"/>
            <a:ext cx="3055645" cy="338554"/>
          </a:xfrm>
          <a:prstGeom prst="rect">
            <a:avLst/>
          </a:prstGeom>
          <a:solidFill>
            <a:srgbClr val="C00000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latin typeface="Berlin Sans FB Demi" pitchFamily="34" charset="0"/>
              </a:rPr>
              <a:t>HONORABLE AYUNTAMIENTO</a:t>
            </a:r>
            <a:endParaRPr lang="es-ES" sz="1600" b="1" dirty="0"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36869" name="_s517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860032" y="2420888"/>
            <a:ext cx="3889375" cy="1256978"/>
          </a:xfrm>
          <a:prstGeom prst="roundRect">
            <a:avLst>
              <a:gd name="adj" fmla="val 1875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27416" tIns="13708" rIns="27416" bIns="13708" anchor="ctr"/>
          <a:lstStyle/>
          <a:p>
            <a:pPr algn="ctr" eaLnBrk="1" hangingPunct="1">
              <a:defRPr/>
            </a:pPr>
            <a:r>
              <a:rPr lang="es-MX" b="1" dirty="0"/>
              <a:t>SINDICATURA</a:t>
            </a:r>
          </a:p>
        </p:txBody>
      </p:sp>
      <p:sp>
        <p:nvSpPr>
          <p:cNvPr id="36870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528" y="2420888"/>
            <a:ext cx="3889375" cy="1328986"/>
          </a:xfrm>
          <a:prstGeom prst="roundRect">
            <a:avLst>
              <a:gd name="adj" fmla="val 1875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27416" tIns="13708" rIns="27416" bIns="13708" anchor="ctr"/>
          <a:lstStyle/>
          <a:p>
            <a:pPr algn="ctr" eaLnBrk="1" hangingPunct="1">
              <a:defRPr/>
            </a:pPr>
            <a:r>
              <a:rPr lang="es-MX" b="1" dirty="0">
                <a:latin typeface="+mj-lt"/>
              </a:rPr>
              <a:t>REGIDURIA </a:t>
            </a:r>
          </a:p>
        </p:txBody>
      </p:sp>
      <p:sp>
        <p:nvSpPr>
          <p:cNvPr id="36883" name="AutoShape 1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15816" y="4509120"/>
            <a:ext cx="3889375" cy="1689026"/>
          </a:xfrm>
          <a:prstGeom prst="roundRect">
            <a:avLst>
              <a:gd name="adj" fmla="val 1875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27416" tIns="13708" rIns="27416" bIns="13708" anchor="ctr"/>
          <a:lstStyle/>
          <a:p>
            <a:pPr algn="ctr" eaLnBrk="1" hangingPunct="1">
              <a:defRPr/>
            </a:pPr>
            <a:r>
              <a:rPr lang="es-MX" b="1" dirty="0"/>
              <a:t>SECRETARIA DEL </a:t>
            </a:r>
          </a:p>
          <a:p>
            <a:pPr algn="ctr" eaLnBrk="1" hangingPunct="1">
              <a:defRPr/>
            </a:pPr>
            <a:r>
              <a:rPr lang="es-MX" b="1" dirty="0"/>
              <a:t>H. AYUNTAMIENTO</a:t>
            </a:r>
          </a:p>
        </p:txBody>
      </p:sp>
      <p:sp>
        <p:nvSpPr>
          <p:cNvPr id="36890" name="Rectangle 2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 rot="1152675">
            <a:off x="7321701" y="1286321"/>
            <a:ext cx="1300356" cy="307777"/>
          </a:xfrm>
          <a:prstGeom prst="rect">
            <a:avLst/>
          </a:prstGeom>
          <a:solidFill>
            <a:srgbClr val="C00000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latin typeface="Berlin Sans FB Demi" pitchFamily="34" charset="0"/>
              </a:rPr>
              <a:t>DIRECCIONES</a:t>
            </a:r>
            <a:endParaRPr lang="es-ES" sz="1400" b="1" dirty="0">
              <a:latin typeface="Berlin Sans FB Demi" pitchFamily="34" charset="0"/>
              <a:hlinkClick r:id="rId2" action="ppaction://hlinksldjump"/>
            </a:endParaRPr>
          </a:p>
        </p:txBody>
      </p:sp>
      <p:pic>
        <p:nvPicPr>
          <p:cNvPr id="6155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-28469"/>
            <a:ext cx="2118767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188640"/>
            <a:ext cx="223224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499992" y="1340768"/>
            <a:ext cx="72008" cy="309634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H="1" flipV="1">
            <a:off x="4211960" y="3068959"/>
            <a:ext cx="720080" cy="149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7"/>
          <p:cNvSpPr>
            <a:spLocks noChangeShapeType="1"/>
          </p:cNvSpPr>
          <p:nvPr/>
        </p:nvSpPr>
        <p:spPr bwMode="auto">
          <a:xfrm flipH="1">
            <a:off x="4499991" y="2420939"/>
            <a:ext cx="571" cy="100806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7010400" y="-381000"/>
            <a:ext cx="2133600" cy="228600"/>
          </a:xfrm>
          <a:prstGeom prst="rect">
            <a:avLst/>
          </a:prstGeom>
          <a:solidFill>
            <a:schemeClr val="accent1"/>
          </a:solidFill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/>
            <a:r>
              <a:rPr lang="es-MX" sz="900" b="1" smtClean="0"/>
              <a:t>PRESIDENCIA</a:t>
            </a:r>
            <a:endParaRPr lang="es-ES" sz="900" b="1" smtClean="0"/>
          </a:p>
        </p:txBody>
      </p:sp>
      <p:sp>
        <p:nvSpPr>
          <p:cNvPr id="7173" name="Line 33"/>
          <p:cNvSpPr>
            <a:spLocks noChangeShapeType="1"/>
          </p:cNvSpPr>
          <p:nvPr/>
        </p:nvSpPr>
        <p:spPr bwMode="auto">
          <a:xfrm>
            <a:off x="4500563" y="3408363"/>
            <a:ext cx="577850" cy="4603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71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1412776"/>
            <a:ext cx="5328592" cy="100761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2000" dirty="0"/>
              <a:t>P R E S I D E N T </a:t>
            </a:r>
            <a:r>
              <a:rPr lang="es-MX" sz="2000" dirty="0" smtClean="0"/>
              <a:t>A </a:t>
            </a:r>
            <a:endParaRPr lang="es-MX" sz="2000" dirty="0"/>
          </a:p>
          <a:p>
            <a:pPr algn="ctr" eaLnBrk="1" hangingPunct="1"/>
            <a:r>
              <a:rPr lang="es-MX" sz="2000" b="1" dirty="0" smtClean="0"/>
              <a:t>Ing. Ma Guadalupe Rodríguez Martínez</a:t>
            </a:r>
            <a:endParaRPr lang="es-ES" sz="2000" b="1" dirty="0"/>
          </a:p>
        </p:txBody>
      </p:sp>
      <p:sp>
        <p:nvSpPr>
          <p:cNvPr id="7176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3212976"/>
            <a:ext cx="4321175" cy="5762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400" dirty="0" smtClean="0"/>
              <a:t>SECRETARIO </a:t>
            </a:r>
            <a:r>
              <a:rPr lang="es-MX" sz="1400" dirty="0"/>
              <a:t>PARTICULAR</a:t>
            </a:r>
          </a:p>
          <a:p>
            <a:pPr algn="ctr" eaLnBrk="1" hangingPunct="1"/>
            <a:r>
              <a:rPr lang="es-ES" sz="1400" b="1" dirty="0" smtClean="0"/>
              <a:t>Marco Antonio García Anguiano</a:t>
            </a:r>
            <a:endParaRPr lang="es-ES" sz="1400" b="1" dirty="0"/>
          </a:p>
        </p:txBody>
      </p:sp>
      <p:sp>
        <p:nvSpPr>
          <p:cNvPr id="37935" name="Rectangle 4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 rot="909522">
            <a:off x="7452320" y="1340768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635896" y="332656"/>
            <a:ext cx="2114748" cy="584775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PRESIDENCIA MUNICIPAL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pic>
        <p:nvPicPr>
          <p:cNvPr id="7185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7180" y="142931"/>
            <a:ext cx="866620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3789040"/>
            <a:ext cx="4321175" cy="93630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400" dirty="0" smtClean="0"/>
          </a:p>
          <a:p>
            <a:pPr algn="ctr" eaLnBrk="1" hangingPunct="1"/>
            <a:r>
              <a:rPr lang="es-MX" sz="1400" dirty="0" smtClean="0"/>
              <a:t>ASISTENTE PERSONAL DE LA PRESIDENTA</a:t>
            </a:r>
          </a:p>
          <a:p>
            <a:pPr algn="ctr" eaLnBrk="1" hangingPunct="1"/>
            <a:r>
              <a:rPr lang="es-MX" sz="1400" b="1" dirty="0" smtClean="0"/>
              <a:t>Rosa Castañón Dávila</a:t>
            </a:r>
          </a:p>
          <a:p>
            <a:pPr algn="ctr" eaLnBrk="1" hangingPunct="1"/>
            <a:endParaRPr lang="es-MX" sz="1400" dirty="0" smtClean="0"/>
          </a:p>
          <a:p>
            <a:pPr algn="ctr" eaLnBrk="1" hangingPunct="1"/>
            <a:endParaRPr lang="es-MX" sz="1400" dirty="0"/>
          </a:p>
          <a:p>
            <a:pPr algn="ctr" eaLnBrk="1" hangingPunct="1"/>
            <a:endParaRPr lang="es-ES" sz="1400" b="1" dirty="0"/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 flipH="1">
            <a:off x="1763688" y="2492896"/>
            <a:ext cx="0" cy="129599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88640"/>
            <a:ext cx="223224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Line 9"/>
          <p:cNvSpPr>
            <a:spLocks noChangeShapeType="1"/>
          </p:cNvSpPr>
          <p:nvPr/>
        </p:nvSpPr>
        <p:spPr bwMode="auto">
          <a:xfrm>
            <a:off x="4500563" y="3286125"/>
            <a:ext cx="0" cy="19431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8196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00313" y="3714750"/>
            <a:ext cx="3960812" cy="577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600" dirty="0"/>
              <a:t>ASESOR JURIDICO</a:t>
            </a:r>
            <a:endParaRPr lang="es-ES" sz="1600" dirty="0"/>
          </a:p>
          <a:p>
            <a:pPr algn="ctr" eaLnBrk="1" hangingPunct="1"/>
            <a:r>
              <a:rPr lang="es-MX" b="1" dirty="0" smtClean="0"/>
              <a:t>Lic</a:t>
            </a:r>
            <a:r>
              <a:rPr lang="es-MX" sz="1600" b="1" dirty="0" smtClean="0"/>
              <a:t>. Mario Eduardo Castillo Sánchez </a:t>
            </a:r>
            <a:endParaRPr lang="es-ES" sz="1600" b="1" dirty="0"/>
          </a:p>
        </p:txBody>
      </p:sp>
      <p:sp>
        <p:nvSpPr>
          <p:cNvPr id="819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57463" y="4797425"/>
            <a:ext cx="3886200" cy="7921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600" dirty="0"/>
              <a:t>ASISTENTE DE </a:t>
            </a:r>
            <a:r>
              <a:rPr lang="es-MX" sz="1600" dirty="0" smtClean="0"/>
              <a:t>SINDICATURA</a:t>
            </a:r>
          </a:p>
          <a:p>
            <a:pPr algn="ctr" eaLnBrk="1" hangingPunct="1"/>
            <a:r>
              <a:rPr lang="es-MX" sz="1600" b="1" dirty="0" smtClean="0"/>
              <a:t>Ma. de la Luz González Hernández</a:t>
            </a:r>
            <a:endParaRPr lang="es-MX" sz="1600" b="1" dirty="0"/>
          </a:p>
        </p:txBody>
      </p:sp>
      <p:sp>
        <p:nvSpPr>
          <p:cNvPr id="8198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2349500"/>
            <a:ext cx="5832475" cy="922338"/>
          </a:xfrm>
          <a:prstGeom prst="roundRect">
            <a:avLst>
              <a:gd name="adj" fmla="val 1428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2000" dirty="0"/>
              <a:t>S I N D I C O</a:t>
            </a:r>
          </a:p>
          <a:p>
            <a:pPr algn="ctr" eaLnBrk="1" hangingPunct="1"/>
            <a:r>
              <a:rPr lang="es-MX" sz="2000" b="1" dirty="0" smtClean="0"/>
              <a:t>T.S.U. Gualberto Torres Pérez</a:t>
            </a:r>
            <a:endParaRPr lang="es-ES" sz="2000" b="1" dirty="0"/>
          </a:p>
        </p:txBody>
      </p:sp>
      <p:sp>
        <p:nvSpPr>
          <p:cNvPr id="43011" name="Rectangl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980728"/>
            <a:ext cx="1508125" cy="37465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SINDICATURA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43022" name="Rectangle 1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75856" y="476672"/>
            <a:ext cx="3065462" cy="37465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HONORABLE AYUNTAMIENTO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43039" name="Rectangle 3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 rot="1200705">
            <a:off x="7236296" y="1484784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pic>
        <p:nvPicPr>
          <p:cNvPr id="8205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84387" y="142931"/>
            <a:ext cx="866620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944216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10"/>
          <p:cNvSpPr>
            <a:spLocks noChangeShapeType="1"/>
          </p:cNvSpPr>
          <p:nvPr/>
        </p:nvSpPr>
        <p:spPr bwMode="auto">
          <a:xfrm flipH="1">
            <a:off x="4643438" y="4868863"/>
            <a:ext cx="0" cy="10795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-387350"/>
            <a:ext cx="1447800" cy="285750"/>
          </a:xfrm>
          <a:prstGeom prst="rect">
            <a:avLst/>
          </a:prstGeom>
          <a:solidFill>
            <a:schemeClr val="accent1"/>
          </a:solidFill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/>
            <a:r>
              <a:rPr lang="es-MX" sz="1000" b="1" smtClean="0"/>
              <a:t>REGIDORES</a:t>
            </a:r>
            <a:endParaRPr lang="es-ES" sz="1000" b="1" smtClean="0"/>
          </a:p>
        </p:txBody>
      </p:sp>
      <p:sp>
        <p:nvSpPr>
          <p:cNvPr id="9220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2205038"/>
            <a:ext cx="6192837" cy="2736850"/>
          </a:xfrm>
          <a:prstGeom prst="roundRect">
            <a:avLst>
              <a:gd name="adj" fmla="val 347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700" b="1" dirty="0" smtClean="0"/>
              <a:t>T.S.U. María Dolores Cervantes Carranco</a:t>
            </a:r>
            <a:endParaRPr lang="es-MX" sz="1700" b="1" dirty="0"/>
          </a:p>
          <a:p>
            <a:pPr algn="ctr" eaLnBrk="1" hangingPunct="1"/>
            <a:r>
              <a:rPr lang="es-MX" sz="1700" b="1" dirty="0" smtClean="0"/>
              <a:t>LIC. María Elena Flores Luna </a:t>
            </a:r>
            <a:endParaRPr lang="es-MX" sz="1700" b="1" dirty="0"/>
          </a:p>
          <a:p>
            <a:pPr algn="ctr" eaLnBrk="1" hangingPunct="1"/>
            <a:r>
              <a:rPr lang="es-MX" sz="1700" b="1" dirty="0" smtClean="0"/>
              <a:t>C. Elsa Valadez Martínez</a:t>
            </a:r>
            <a:endParaRPr lang="es-MX" sz="1700" b="1" dirty="0"/>
          </a:p>
          <a:p>
            <a:pPr algn="ctr" eaLnBrk="1" hangingPunct="1"/>
            <a:r>
              <a:rPr lang="es-MX" sz="1700" b="1" dirty="0" smtClean="0"/>
              <a:t>LIC. María del Socorro Rodríguez Hernández.</a:t>
            </a:r>
            <a:endParaRPr lang="es-MX" sz="1700" b="1" dirty="0"/>
          </a:p>
          <a:p>
            <a:pPr algn="ctr" eaLnBrk="1" hangingPunct="1"/>
            <a:r>
              <a:rPr lang="es-MX" sz="1700" b="1" dirty="0" smtClean="0"/>
              <a:t>ING. Ezequiel Díaz Pacheco</a:t>
            </a:r>
            <a:endParaRPr lang="es-MX" sz="1700" b="1" dirty="0"/>
          </a:p>
          <a:p>
            <a:pPr algn="ctr" eaLnBrk="1" hangingPunct="1"/>
            <a:r>
              <a:rPr lang="es-MX" sz="1700" b="1" dirty="0" smtClean="0"/>
              <a:t>ING. Diego Portugal Araiza</a:t>
            </a:r>
          </a:p>
          <a:p>
            <a:pPr algn="ctr" eaLnBrk="1" hangingPunct="1"/>
            <a:r>
              <a:rPr lang="es-MX" sz="1700" b="1" dirty="0" smtClean="0"/>
              <a:t>LIC. Juan Miguel Díaz de León</a:t>
            </a:r>
          </a:p>
          <a:p>
            <a:pPr algn="ctr" eaLnBrk="1" hangingPunct="1"/>
            <a:r>
              <a:rPr lang="es-MX" sz="1700" b="1" dirty="0" smtClean="0"/>
              <a:t>ING. Saúl Ortiz Beltrán</a:t>
            </a:r>
          </a:p>
          <a:p>
            <a:pPr eaLnBrk="1" hangingPunct="1"/>
            <a:endParaRPr lang="es-MX" sz="1700" b="1" dirty="0"/>
          </a:p>
        </p:txBody>
      </p:sp>
      <p:sp>
        <p:nvSpPr>
          <p:cNvPr id="9221" name="Line 9"/>
          <p:cNvSpPr>
            <a:spLocks noChangeShapeType="1"/>
          </p:cNvSpPr>
          <p:nvPr/>
        </p:nvSpPr>
        <p:spPr bwMode="auto">
          <a:xfrm flipH="1">
            <a:off x="4284663" y="5443538"/>
            <a:ext cx="719137" cy="158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41987" name="Rectangl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07904" y="1196752"/>
            <a:ext cx="1296988" cy="37465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REGIDORES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42000" name="Rectangle 1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43808" y="260648"/>
            <a:ext cx="3065462" cy="37465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HONORABLE AYUNTAMIENTO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42016" name="Rectangle 3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 rot="475116">
            <a:off x="7596336" y="1484784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9226" name="AutoShape 3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1050" y="5229225"/>
            <a:ext cx="5111750" cy="863600"/>
          </a:xfrm>
          <a:prstGeom prst="roundRect">
            <a:avLst>
              <a:gd name="adj" fmla="val 644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300" dirty="0"/>
              <a:t>SECRETARIA</a:t>
            </a:r>
            <a:endParaRPr lang="es-ES" sz="1300" dirty="0"/>
          </a:p>
          <a:p>
            <a:pPr algn="ctr" eaLnBrk="1" hangingPunct="1"/>
            <a:r>
              <a:rPr lang="es-MX" sz="1400" b="1" dirty="0"/>
              <a:t>C</a:t>
            </a:r>
            <a:r>
              <a:rPr lang="es-MX" sz="1400" b="1" dirty="0" smtClean="0"/>
              <a:t>. María del Carmen Guerra Salazar</a:t>
            </a:r>
            <a:endParaRPr lang="es-MX" sz="1400" b="1" dirty="0"/>
          </a:p>
        </p:txBody>
      </p:sp>
      <p:pic>
        <p:nvPicPr>
          <p:cNvPr id="9229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47180" y="142931"/>
            <a:ext cx="866620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260648"/>
            <a:ext cx="1368152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Line 9"/>
          <p:cNvSpPr>
            <a:spLocks noChangeShapeType="1"/>
          </p:cNvSpPr>
          <p:nvPr/>
        </p:nvSpPr>
        <p:spPr bwMode="auto">
          <a:xfrm>
            <a:off x="4572000" y="2060575"/>
            <a:ext cx="0" cy="295260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0244" name="Line 8"/>
          <p:cNvSpPr>
            <a:spLocks noChangeShapeType="1"/>
          </p:cNvSpPr>
          <p:nvPr/>
        </p:nvSpPr>
        <p:spPr bwMode="auto">
          <a:xfrm flipH="1">
            <a:off x="3851275" y="4438650"/>
            <a:ext cx="15128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0246" name="Line 46"/>
          <p:cNvSpPr>
            <a:spLocks noChangeShapeType="1"/>
          </p:cNvSpPr>
          <p:nvPr/>
        </p:nvSpPr>
        <p:spPr bwMode="auto">
          <a:xfrm flipH="1">
            <a:off x="4067175" y="3500438"/>
            <a:ext cx="1081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0247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76825" y="3214688"/>
            <a:ext cx="3633788" cy="503237"/>
          </a:xfrm>
          <a:prstGeom prst="roundRect">
            <a:avLst>
              <a:gd name="adj" fmla="val 347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300" dirty="0" smtClean="0"/>
              <a:t>ASESOR JURIDICO</a:t>
            </a:r>
            <a:endParaRPr lang="es-MX" sz="1300" dirty="0"/>
          </a:p>
          <a:p>
            <a:pPr algn="ctr" eaLnBrk="1" hangingPunct="1"/>
            <a:r>
              <a:rPr lang="es-MX" sz="1300" b="1" dirty="0" smtClean="0"/>
              <a:t>Lic.  Oscar Miguel Cortez </a:t>
            </a:r>
            <a:r>
              <a:rPr lang="es-MX" sz="1300" b="1" dirty="0" err="1" smtClean="0"/>
              <a:t>Cibrían</a:t>
            </a:r>
            <a:endParaRPr lang="es-MX" sz="1300" b="1" dirty="0"/>
          </a:p>
        </p:txBody>
      </p:sp>
      <p:sp>
        <p:nvSpPr>
          <p:cNvPr id="10248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32363" y="4222750"/>
            <a:ext cx="4067175" cy="501650"/>
          </a:xfrm>
          <a:prstGeom prst="roundRect">
            <a:avLst>
              <a:gd name="adj" fmla="val 347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RESPONSABLE DEL ARCHIVO GENERAL MUNICIPAL</a:t>
            </a:r>
            <a:endParaRPr lang="es-ES" sz="1200" dirty="0"/>
          </a:p>
          <a:p>
            <a:pPr algn="ctr" eaLnBrk="1" hangingPunct="1"/>
            <a:r>
              <a:rPr lang="es-MX" sz="1200" b="1" dirty="0" smtClean="0"/>
              <a:t>C. José Juan Salas Flores </a:t>
            </a:r>
            <a:endParaRPr lang="es-MX" sz="1200" b="1" dirty="0"/>
          </a:p>
        </p:txBody>
      </p:sp>
      <p:sp>
        <p:nvSpPr>
          <p:cNvPr id="10249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1720" y="1556792"/>
            <a:ext cx="4948237" cy="719137"/>
          </a:xfrm>
          <a:prstGeom prst="roundRect">
            <a:avLst>
              <a:gd name="adj" fmla="val 2031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700" dirty="0"/>
              <a:t>SECRETARIO DEL H. </a:t>
            </a:r>
            <a:r>
              <a:rPr lang="es-MX" sz="1700" dirty="0" smtClean="0"/>
              <a:t>AYUNTAMIENTO</a:t>
            </a:r>
            <a:endParaRPr lang="es-ES" sz="1700" dirty="0"/>
          </a:p>
          <a:p>
            <a:pPr algn="ctr" eaLnBrk="1" hangingPunct="1"/>
            <a:r>
              <a:rPr lang="es-ES" sz="1700" b="1" dirty="0" smtClean="0"/>
              <a:t>Prof. Gelacio Virgen Servín </a:t>
            </a:r>
            <a:endParaRPr lang="es-ES" sz="1700" b="1" dirty="0"/>
          </a:p>
        </p:txBody>
      </p:sp>
      <p:sp>
        <p:nvSpPr>
          <p:cNvPr id="10250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3284984"/>
            <a:ext cx="3744913" cy="575816"/>
          </a:xfrm>
          <a:prstGeom prst="roundRect">
            <a:avLst>
              <a:gd name="adj" fmla="val 347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300" dirty="0"/>
              <a:t>ASISTENTE </a:t>
            </a:r>
            <a:r>
              <a:rPr lang="es-MX" sz="1300" dirty="0" smtClean="0"/>
              <a:t>DE SECRETARIA</a:t>
            </a:r>
            <a:endParaRPr lang="es-ES" sz="1300" dirty="0"/>
          </a:p>
          <a:p>
            <a:pPr algn="ctr" eaLnBrk="1" hangingPunct="1"/>
            <a:r>
              <a:rPr lang="es-MX" sz="1400" b="1" dirty="0" smtClean="0"/>
              <a:t>Gabriela Macías Martínez </a:t>
            </a:r>
            <a:endParaRPr lang="es-MX" sz="1400" b="1" dirty="0"/>
          </a:p>
        </p:txBody>
      </p:sp>
      <p:sp>
        <p:nvSpPr>
          <p:cNvPr id="10251" name="Rectangle 68"/>
          <p:cNvSpPr>
            <a:spLocks noChangeArrowheads="1"/>
          </p:cNvSpPr>
          <p:nvPr/>
        </p:nvSpPr>
        <p:spPr bwMode="auto">
          <a:xfrm>
            <a:off x="323528" y="4222750"/>
            <a:ext cx="3675385" cy="50323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300" dirty="0" smtClean="0"/>
              <a:t>SECRETARIA B</a:t>
            </a:r>
            <a:endParaRPr lang="es-MX" sz="1300" dirty="0"/>
          </a:p>
          <a:p>
            <a:pPr algn="ctr" eaLnBrk="1" hangingPunct="1"/>
            <a:r>
              <a:rPr lang="es-MX" sz="1300" b="1" dirty="0" smtClean="0"/>
              <a:t> Cristina Robledo Rojas</a:t>
            </a:r>
            <a:endParaRPr lang="es-MX" sz="1300" b="1" dirty="0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555776" y="548680"/>
            <a:ext cx="3662363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SECRETARIA DEL H. AYUNTAMIENTO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41022" name="Rectangle 6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 rot="796178">
            <a:off x="7524328" y="1412776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40982" name="AutoShape 2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75856" y="6309320"/>
            <a:ext cx="3082925" cy="396875"/>
          </a:xfrm>
          <a:prstGeom prst="roundRect">
            <a:avLst>
              <a:gd name="adj" fmla="val 25894"/>
            </a:avLst>
          </a:prstGeom>
          <a:solidFill>
            <a:schemeClr val="hlink"/>
          </a:solidFill>
          <a:ln w="381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OFICIALIA CALIFICADORA  </a:t>
            </a:r>
          </a:p>
        </p:txBody>
      </p:sp>
      <p:pic>
        <p:nvPicPr>
          <p:cNvPr id="10260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188640"/>
            <a:ext cx="1368152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2160240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19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27784" y="5013176"/>
            <a:ext cx="3635896" cy="501650"/>
          </a:xfrm>
          <a:prstGeom prst="roundRect">
            <a:avLst>
              <a:gd name="adj" fmla="val 347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ES" sz="1200" dirty="0" smtClean="0"/>
              <a:t>INSPECTOR DE FIZACALIZACION</a:t>
            </a:r>
            <a:endParaRPr lang="es-ES" sz="1200" dirty="0"/>
          </a:p>
          <a:p>
            <a:pPr algn="ctr" eaLnBrk="1" hangingPunct="1"/>
            <a:r>
              <a:rPr lang="es-MX" sz="1200" b="1" dirty="0" smtClean="0"/>
              <a:t>Lic. David Herrera Romero</a:t>
            </a:r>
            <a:endParaRPr lang="es-MX" sz="1200" b="1" dirty="0"/>
          </a:p>
        </p:txBody>
      </p:sp>
      <p:sp>
        <p:nvSpPr>
          <p:cNvPr id="22" name="Line 45"/>
          <p:cNvSpPr>
            <a:spLocks noChangeShapeType="1"/>
          </p:cNvSpPr>
          <p:nvPr/>
        </p:nvSpPr>
        <p:spPr bwMode="auto">
          <a:xfrm flipH="1">
            <a:off x="4572000" y="5589240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8" name="AutoShape 2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536" y="2636912"/>
            <a:ext cx="3082925" cy="396875"/>
          </a:xfrm>
          <a:prstGeom prst="roundRect">
            <a:avLst>
              <a:gd name="adj" fmla="val 25894"/>
            </a:avLst>
          </a:prstGeom>
          <a:solidFill>
            <a:schemeClr val="hlink"/>
          </a:solidFill>
          <a:ln w="381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PLANEACION </a:t>
            </a:r>
            <a:endParaRPr lang="es-MX" sz="1600" b="1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20" name="Line 46"/>
          <p:cNvSpPr>
            <a:spLocks noChangeShapeType="1"/>
          </p:cNvSpPr>
          <p:nvPr/>
        </p:nvSpPr>
        <p:spPr bwMode="auto">
          <a:xfrm flipH="1">
            <a:off x="1475656" y="1916832"/>
            <a:ext cx="568449" cy="72789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3275856" y="1700808"/>
            <a:ext cx="2689225" cy="338138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OFICIALIA CALIFICADORA</a:t>
            </a:r>
          </a:p>
        </p:txBody>
      </p:sp>
      <p:sp>
        <p:nvSpPr>
          <p:cNvPr id="45071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87824" y="548680"/>
            <a:ext cx="3662363" cy="37465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SECRETARIA DEL H. AYUNTAMIENTO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sp>
        <p:nvSpPr>
          <p:cNvPr id="45083" name="Rectangle 2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 rot="669796">
            <a:off x="7308304" y="1340768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sp>
        <p:nvSpPr>
          <p:cNvPr id="1229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79712" y="3068960"/>
            <a:ext cx="5668963" cy="1392238"/>
          </a:xfrm>
          <a:prstGeom prst="roundRect">
            <a:avLst>
              <a:gd name="adj" fmla="val 15681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/>
              <a:t>JUECES CALIFICADORES </a:t>
            </a:r>
            <a:endParaRPr lang="es-MX" dirty="0" smtClean="0"/>
          </a:p>
          <a:p>
            <a:pPr algn="ctr" eaLnBrk="1" hangingPunct="1"/>
            <a:endParaRPr lang="es-MX" dirty="0"/>
          </a:p>
          <a:p>
            <a:pPr algn="ctr" eaLnBrk="1" hangingPunct="1"/>
            <a:r>
              <a:rPr lang="es-MX" b="1" dirty="0" smtClean="0"/>
              <a:t>Lic. Moisés Torres Alba</a:t>
            </a:r>
          </a:p>
          <a:p>
            <a:pPr algn="ctr" eaLnBrk="1" hangingPunct="1"/>
            <a:endParaRPr lang="es-MX" b="1" dirty="0"/>
          </a:p>
          <a:p>
            <a:pPr algn="ctr" eaLnBrk="1" hangingPunct="1"/>
            <a:r>
              <a:rPr lang="es-MX" b="1" dirty="0" smtClean="0"/>
              <a:t>Lic. Moisés Rangel Zavala</a:t>
            </a:r>
            <a:endParaRPr lang="es-ES" b="1" dirty="0"/>
          </a:p>
        </p:txBody>
      </p:sp>
      <p:pic>
        <p:nvPicPr>
          <p:cNvPr id="12298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84387" y="142931"/>
            <a:ext cx="866620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2160240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8" name="Line 46"/>
          <p:cNvSpPr>
            <a:spLocks noChangeShapeType="1"/>
          </p:cNvSpPr>
          <p:nvPr/>
        </p:nvSpPr>
        <p:spPr bwMode="auto">
          <a:xfrm flipH="1" flipV="1">
            <a:off x="4598287" y="2071678"/>
            <a:ext cx="45719" cy="99728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5470605</TotalTime>
  <Words>2206</Words>
  <Application>Microsoft Office PowerPoint</Application>
  <PresentationFormat>Presentación en pantalla (4:3)</PresentationFormat>
  <Paragraphs>616</Paragraphs>
  <Slides>37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38" baseType="lpstr">
      <vt:lpstr>Viajes</vt:lpstr>
      <vt:lpstr>Diapositiva 1</vt:lpstr>
      <vt:lpstr>Diapositiva 2</vt:lpstr>
      <vt:lpstr>Diapositiva 3</vt:lpstr>
      <vt:lpstr>Diapositiva 4</vt:lpstr>
      <vt:lpstr>PRESIDENCIA</vt:lpstr>
      <vt:lpstr>Diapositiva 6</vt:lpstr>
      <vt:lpstr>REGIDORES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</vt:vector>
  </TitlesOfParts>
  <Company>Presidencia Municipal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Jimmy Mortem</dc:creator>
  <cp:lastModifiedBy>Nómina</cp:lastModifiedBy>
  <cp:revision>1524</cp:revision>
  <dcterms:created xsi:type="dcterms:W3CDTF">2003-10-02T15:47:19Z</dcterms:created>
  <dcterms:modified xsi:type="dcterms:W3CDTF">2019-04-23T20:12:00Z</dcterms:modified>
</cp:coreProperties>
</file>