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39"/>
  </p:notesMasterIdLst>
  <p:handoutMasterIdLst>
    <p:handoutMasterId r:id="rId40"/>
  </p:handoutMasterIdLst>
  <p:sldIdLst>
    <p:sldId id="276" r:id="rId2"/>
    <p:sldId id="273" r:id="rId3"/>
    <p:sldId id="257" r:id="rId4"/>
    <p:sldId id="274" r:id="rId5"/>
    <p:sldId id="275" r:id="rId6"/>
    <p:sldId id="280" r:id="rId7"/>
    <p:sldId id="279" r:id="rId8"/>
    <p:sldId id="278" r:id="rId9"/>
    <p:sldId id="282" r:id="rId10"/>
    <p:sldId id="309" r:id="rId11"/>
    <p:sldId id="283" r:id="rId12"/>
    <p:sldId id="284" r:id="rId13"/>
    <p:sldId id="286" r:id="rId14"/>
    <p:sldId id="288" r:id="rId15"/>
    <p:sldId id="287" r:id="rId16"/>
    <p:sldId id="285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8" r:id="rId36"/>
    <p:sldId id="307" r:id="rId37"/>
    <p:sldId id="310" r:id="rId38"/>
  </p:sldIdLst>
  <p:sldSz cx="9144000" cy="6858000" type="screen4x3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99FF"/>
    <a:srgbClr val="FF9900"/>
    <a:srgbClr val="B2B2B2"/>
    <a:srgbClr val="33CCFF"/>
    <a:srgbClr val="FFFF99"/>
    <a:srgbClr val="333399"/>
    <a:srgbClr val="6600CC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80" autoAdjust="0"/>
    <p:restoredTop sz="96890" autoAdjust="0"/>
  </p:normalViewPr>
  <p:slideViewPr>
    <p:cSldViewPr>
      <p:cViewPr>
        <p:scale>
          <a:sx n="66" d="100"/>
          <a:sy n="66" d="100"/>
        </p:scale>
        <p:origin x="-1200" y="-6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036129-E5CB-4518-8F5E-9B96C42879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BE60F0-4858-47D4-99F0-E7586295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F49E1-4FC7-4918-83A9-A5A411F9EDE3}" type="slidenum">
              <a:rPr lang="es-ES" smtClean="0"/>
              <a:pPr/>
              <a:t>1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4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73025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3" y="207963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20278" y="548680"/>
            <a:ext cx="359746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PLANEACION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142931"/>
            <a:ext cx="1614711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1340768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DIR. PLANEACION </a:t>
            </a:r>
            <a:endParaRPr lang="es-MX" dirty="0"/>
          </a:p>
          <a:p>
            <a:pPr algn="ctr" eaLnBrk="1" hangingPunct="1"/>
            <a:r>
              <a:rPr lang="es-MX" b="1" dirty="0" smtClean="0"/>
              <a:t>Máster.   Laura Díaz Chávez </a:t>
            </a:r>
            <a:endParaRPr lang="es-ES" b="1" dirty="0"/>
          </a:p>
        </p:txBody>
      </p:sp>
      <p:sp>
        <p:nvSpPr>
          <p:cNvPr id="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068960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 SECRETARIA F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C. Karina Aguiñaga Soria </a:t>
            </a:r>
            <a:endParaRPr lang="es-MX" sz="1400" b="1" dirty="0"/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 flipH="1" flipV="1">
            <a:off x="4788024" y="206084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836712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TESORERIA  MUNICIPAL</a:t>
            </a:r>
          </a:p>
          <a:p>
            <a:pPr algn="ctr" eaLnBrk="1" hangingPunct="1"/>
            <a:r>
              <a:rPr lang="es-MX" b="1" dirty="0"/>
              <a:t>C.P. OLIVIA ORTIZ PEREZ </a:t>
            </a:r>
            <a:endParaRPr lang="es-ES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ECARGADA DE INGRESOS</a:t>
            </a:r>
          </a:p>
          <a:p>
            <a:pPr algn="ctr" eaLnBrk="1" hangingPunct="1"/>
            <a:r>
              <a:rPr lang="es-MX" sz="1200" b="1" dirty="0" smtClean="0"/>
              <a:t>Lic. Marisol Ibarra Silva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6010" y="45370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CORDINADOR DE EGRESOS</a:t>
            </a:r>
          </a:p>
          <a:p>
            <a:pPr algn="ctr" eaLnBrk="1" hangingPunct="1"/>
            <a:r>
              <a:rPr lang="es-MX" sz="1200" b="1" dirty="0" smtClean="0"/>
              <a:t>C. Erika  Guadalupe Rodríguez Solís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EGRESOS</a:t>
            </a:r>
          </a:p>
          <a:p>
            <a:pPr algn="ctr" eaLnBrk="1" hangingPunct="1"/>
            <a:r>
              <a:rPr lang="es-MX" sz="1200" b="1" dirty="0" smtClean="0"/>
              <a:t>T.S.U. J. Guadalupe Alonso Rodríguez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INVENTARIO</a:t>
            </a:r>
          </a:p>
          <a:p>
            <a:pPr algn="ctr" eaLnBrk="1" hangingPunct="1"/>
            <a:r>
              <a:rPr lang="es-MX" sz="1200" b="1" dirty="0" smtClean="0"/>
              <a:t>C. Juan Pablo Carrera Martínez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 DE PROGRAMAS POR CONVENIO</a:t>
            </a:r>
          </a:p>
          <a:p>
            <a:pPr algn="ctr" eaLnBrk="1" hangingPunct="1"/>
            <a:r>
              <a:rPr lang="es-MX" sz="1200" b="1" dirty="0" smtClean="0"/>
              <a:t>T.S.U. Luz María Castillo Ortiz</a:t>
            </a:r>
            <a:endParaRPr lang="es-MX" sz="1200" b="1" dirty="0"/>
          </a:p>
          <a:p>
            <a:pPr algn="ctr" eaLnBrk="1" hangingPunct="1"/>
            <a:endParaRPr lang="es-MX" sz="12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GASTO CORRIENTE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Mayra Guadalupe Rodríguez Ligas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19888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TESORERIA</a:t>
            </a:r>
          </a:p>
          <a:p>
            <a:pPr algn="ctr" eaLnBrk="1" hangingPunct="1"/>
            <a:r>
              <a:rPr lang="es-MX" sz="1200" b="1" dirty="0" smtClean="0"/>
              <a:t>Lic. Ana Laura Carranco González </a:t>
            </a:r>
            <a:endParaRPr lang="es-MX" sz="1200" b="1" dirty="0"/>
          </a:p>
          <a:p>
            <a:pPr algn="ctr" eaLnBrk="1" hangingPunct="1"/>
            <a:r>
              <a:rPr lang="es-MX" sz="1200" b="1" dirty="0" smtClean="0"/>
              <a:t> </a:t>
            </a:r>
            <a:endParaRPr lang="es-ES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064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UNIDAD EGRESOS</a:t>
            </a:r>
          </a:p>
          <a:p>
            <a:pPr algn="ctr" eaLnBrk="1" hangingPunct="1"/>
            <a:r>
              <a:rPr lang="es-MX" sz="1200" b="1" dirty="0" smtClean="0"/>
              <a:t>Lic. Juan Manuel Velázquez López </a:t>
            </a:r>
            <a:endParaRPr lang="es-MX" sz="1200" b="1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PLACERO MUNICIPAL</a:t>
            </a:r>
          </a:p>
          <a:p>
            <a:pPr algn="ctr" eaLnBrk="1" hangingPunct="1"/>
            <a:r>
              <a:rPr lang="es-MX" sz="1200" b="1" dirty="0" smtClean="0"/>
              <a:t>C. Antonio López Lozano </a:t>
            </a:r>
            <a:endParaRPr lang="es-MX" sz="1200" b="1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27930" y="1269680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6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6937" y="260648"/>
            <a:ext cx="2464136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TESORERIA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7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6136" y="5301208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IMPUESTOS INMOBILIARIOS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4644008" y="1628800"/>
            <a:ext cx="72008" cy="41044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716016" y="566124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139952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644008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716016" y="486916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995936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139952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4716016" y="321297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4067944" y="4077072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4644008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4139952" y="486916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24128" y="5882342"/>
            <a:ext cx="3154933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SISTEMA MUNICIPAL DE AGUA POTABLE Y ALCANTARILLADO</a:t>
            </a:r>
            <a:endParaRPr lang="es-MX" sz="14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4716016" y="573325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AutoShape 2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6021288"/>
            <a:ext cx="3816424" cy="650438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r>
              <a:rPr lang="es-MX" sz="1400" b="1" dirty="0" smtClean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SUMINISTROS.</a:t>
            </a:r>
            <a:endParaRPr lang="es-MX" sz="14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4211960" y="573325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2306" y="260648"/>
            <a:ext cx="3993401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IMPUESTOS INMOBILIARIOS Y CATASTRO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760" y="836712"/>
            <a:ext cx="518457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ENCARGADA DE IMPUESTOS INMOBILIARIOS</a:t>
            </a:r>
          </a:p>
          <a:p>
            <a:pPr algn="ctr" eaLnBrk="1" hangingPunct="1"/>
            <a:r>
              <a:rPr lang="es-MX" b="1" dirty="0" smtClean="0"/>
              <a:t>Lic. Silvia Soto Claudio.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560" y="242088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CAJERA Y ENCARGADA DE EJECUCION</a:t>
            </a:r>
          </a:p>
          <a:p>
            <a:pPr algn="ctr" eaLnBrk="1" hangingPunct="1"/>
            <a:r>
              <a:rPr lang="es-MX" sz="1200" b="1" dirty="0" smtClean="0"/>
              <a:t>Ma. Elisa Domínguez Zavala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9832" y="40050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NOTIFICADOR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Daniel Macías Ortiz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420888"/>
            <a:ext cx="381647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PROMOTORA DE REGULARIZACION DE PREDIOS </a:t>
            </a:r>
          </a:p>
          <a:p>
            <a:pPr algn="ctr" eaLnBrk="1" hangingPunct="1"/>
            <a:r>
              <a:rPr lang="es-MX" sz="1200" dirty="0" smtClean="0"/>
              <a:t>RUSTICOS Y URBANOS</a:t>
            </a:r>
          </a:p>
          <a:p>
            <a:pPr algn="ctr" eaLnBrk="1" hangingPunct="1"/>
            <a:r>
              <a:rPr lang="es-MX" sz="1200" b="1" dirty="0" smtClean="0"/>
              <a:t>C. Michel Aguiñaga Ortega </a:t>
            </a:r>
            <a:endParaRPr lang="es-MX" sz="1200" b="1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3059832" y="1916832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372200" y="191683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644008" y="1916832"/>
            <a:ext cx="0" cy="20882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7114" y="260648"/>
            <a:ext cx="3983783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SISTEMA MUNICIPAL DE AGUA POTABLE</a:t>
            </a:r>
          </a:p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Y ALCANTARILLADO DE OCAMPO.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95736" y="1052736"/>
            <a:ext cx="5184576" cy="6480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 smtClean="0"/>
              <a:t>ENCARGADO DE SAPAO</a:t>
            </a:r>
          </a:p>
          <a:p>
            <a:pPr algn="ctr" eaLnBrk="1" hangingPunct="1"/>
            <a:r>
              <a:rPr lang="es-MX" b="1" dirty="0" smtClean="0"/>
              <a:t>C. Adán Macías Flores  </a:t>
            </a:r>
          </a:p>
        </p:txBody>
      </p:sp>
      <p:sp>
        <p:nvSpPr>
          <p:cNvPr id="6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13285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INSPECTOR DE AGUA POTABLE</a:t>
            </a:r>
          </a:p>
          <a:p>
            <a:pPr algn="ctr" eaLnBrk="1" hangingPunct="1"/>
            <a:r>
              <a:rPr lang="es-MX" sz="1200" b="1" dirty="0" smtClean="0"/>
              <a:t>C. Arturo Narváez Piñón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06084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INSPECTOR DE RED DE AGUA POTABLE</a:t>
            </a:r>
          </a:p>
          <a:p>
            <a:pPr algn="ctr" eaLnBrk="1" hangingPunct="1"/>
            <a:r>
              <a:rPr lang="es-MX" sz="1200" b="1" dirty="0" smtClean="0"/>
              <a:t>C. José de Jesús Narváez Martínez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356992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 DE INGRESOS DE SAPAO</a:t>
            </a:r>
          </a:p>
          <a:p>
            <a:pPr algn="ctr" eaLnBrk="1" hangingPunct="1"/>
            <a:r>
              <a:rPr lang="es-MX" sz="1200" b="1" dirty="0" smtClean="0"/>
              <a:t>C. NORMA VERONICA MEDELLIN RODRIGUE</a:t>
            </a:r>
            <a:r>
              <a:rPr lang="es-MX" sz="1200" dirty="0" smtClean="0"/>
              <a:t>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42930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CULTURA  DEL AGUA</a:t>
            </a:r>
          </a:p>
          <a:p>
            <a:pPr algn="ctr" eaLnBrk="1" hangingPunct="1"/>
            <a:r>
              <a:rPr lang="es-MX" sz="1200" b="1" dirty="0" err="1" smtClean="0"/>
              <a:t>Psic</a:t>
            </a:r>
            <a:r>
              <a:rPr lang="es-MX" sz="1200" b="1" dirty="0" smtClean="0"/>
              <a:t>. Dulce Noemí  Ortiz Aguiñaga</a:t>
            </a:r>
            <a:endParaRPr lang="es-MX" sz="1200" b="1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429000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“D”</a:t>
            </a:r>
          </a:p>
          <a:p>
            <a:pPr algn="ctr" eaLnBrk="1" hangingPunct="1"/>
            <a:r>
              <a:rPr lang="es-MX" sz="1200" b="1" dirty="0" smtClean="0"/>
              <a:t>C. Juan Ortiz de la Rosa</a:t>
            </a:r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700808"/>
            <a:ext cx="72008" cy="25922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4355976" y="249289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923928" y="234888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995936" y="378904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427984" y="3789040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056" y="53012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</a:t>
            </a:r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dirty="0" err="1" smtClean="0"/>
              <a:t>Ivan</a:t>
            </a:r>
            <a:r>
              <a:rPr lang="es-MX" sz="1200" b="1" dirty="0" smtClean="0"/>
              <a:t> Parra Flores </a:t>
            </a:r>
            <a:endParaRPr lang="es-MX" sz="1200" b="1" dirty="0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5445224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AUX. DE COBRO Y CAJA</a:t>
            </a:r>
          </a:p>
          <a:p>
            <a:pPr algn="ctr" eaLnBrk="1" hangingPunct="1"/>
            <a:r>
              <a:rPr lang="es-MX" sz="1200" b="1" dirty="0" smtClean="0"/>
              <a:t>C. Javier Parra Flores </a:t>
            </a:r>
            <a:endParaRPr lang="es-MX" sz="1200" b="1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300192" y="494116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1835696" y="4869160"/>
            <a:ext cx="936104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RECURSOS MATERIALES , COMPRAS Y SUMINISTROS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28192" cy="1008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8640"/>
            <a:ext cx="15841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455922" y="1485705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908720"/>
            <a:ext cx="5400600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RECURSOS MATERIALES Y SUMINISTROS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Lic. Saúl Damián Aguiñaga Ortega</a:t>
            </a:r>
            <a:endParaRPr lang="es-ES" sz="16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DE CONTROL PRESUPUESTAL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T.S.U Juan Carlos Galicia Prado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 </a:t>
            </a:r>
          </a:p>
          <a:p>
            <a:pPr algn="ctr" eaLnBrk="1" hangingPunct="1"/>
            <a:r>
              <a:rPr lang="es-MX" sz="1200" b="1" dirty="0" smtClean="0"/>
              <a:t>Lic. Ericka  Janette Mendoza  Martínez.</a:t>
            </a:r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72000" y="1700808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85192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Jorge Adalberto Romo Tienda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332656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b="1" i="1" dirty="0" smtClean="0"/>
              <a:t> DIR. RECURSOS HUMANOS</a:t>
            </a:r>
            <a:endParaRPr lang="es-MX" b="1" i="1" dirty="0"/>
          </a:p>
          <a:p>
            <a:pPr algn="ctr" eaLnBrk="1" hangingPunct="1"/>
            <a:r>
              <a:rPr lang="es-MX" sz="1600" b="1" dirty="0" smtClean="0"/>
              <a:t>LIC. EDGAR SALVADOR ALVARADO BOCANEGRA </a:t>
            </a:r>
            <a:endParaRPr lang="es-ES" sz="1600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Mariana Arellano de la Rosa </a:t>
            </a:r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348880"/>
            <a:ext cx="424852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RECURSOS HUMANOS Y ADMINISTRACION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Carmen Carolina Guzmán Galván</a:t>
            </a:r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 RECUSOS HUMANOS Y NOMINA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Karla Benita Prado Arechar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just" eaLnBrk="1" hangingPunct="1"/>
            <a:r>
              <a:rPr lang="es-MX" sz="1200" b="1" dirty="0" smtClean="0"/>
              <a:t>C. Mariana Torres Macías</a:t>
            </a:r>
          </a:p>
          <a:p>
            <a:pPr algn="just" eaLnBrk="1" hangingPunct="1"/>
            <a:r>
              <a:rPr lang="es-MX" sz="1200" b="1" dirty="0" smtClean="0"/>
              <a:t>C. Alejandra Navarro Martínez </a:t>
            </a:r>
          </a:p>
          <a:p>
            <a:pPr algn="just" eaLnBrk="1" hangingPunct="1"/>
            <a:r>
              <a:rPr lang="es-MX" sz="1200" b="1" dirty="0" smtClean="0"/>
              <a:t>C. María Guadalupe García Anguiano</a:t>
            </a:r>
          </a:p>
          <a:p>
            <a:pPr algn="just" eaLnBrk="1" hangingPunct="1"/>
            <a:r>
              <a:rPr lang="es-MX" sz="1200" b="1" dirty="0" smtClean="0"/>
              <a:t>C. Eufemia Díaz Sánchez.</a:t>
            </a:r>
          </a:p>
          <a:p>
            <a:pPr algn="just" eaLnBrk="1" hangingPunct="1"/>
            <a:r>
              <a:rPr lang="es-MX" sz="1200" b="1" dirty="0" smtClean="0"/>
              <a:t>C. Juana Arrona Díaz </a:t>
            </a:r>
          </a:p>
          <a:p>
            <a:pPr algn="just" eaLnBrk="1" hangingPunct="1"/>
            <a:r>
              <a:rPr lang="es-MX" sz="1200" b="1" dirty="0" smtClean="0"/>
              <a:t>C. Juana María Guzmán</a:t>
            </a:r>
          </a:p>
          <a:p>
            <a:pPr algn="just" eaLnBrk="1" hangingPunct="1"/>
            <a:r>
              <a:rPr lang="es-MX" sz="1200" b="1" dirty="0" smtClean="0"/>
              <a:t>C. José Guerrero Muñís</a:t>
            </a:r>
          </a:p>
          <a:p>
            <a:pPr algn="just" eaLnBrk="1" hangingPunct="1"/>
            <a:r>
              <a:rPr lang="es-MX" sz="1200" b="1" dirty="0" smtClean="0"/>
              <a:t>C. Ma. Margarita Mojica Macías</a:t>
            </a:r>
          </a:p>
          <a:p>
            <a:pPr algn="just" eaLnBrk="1" hangingPunct="1"/>
            <a:r>
              <a:rPr lang="es-MX" sz="1200" b="1" dirty="0" smtClean="0"/>
              <a:t>C. Ofelia Velázquez</a:t>
            </a:r>
          </a:p>
          <a:p>
            <a:pPr algn="just" eaLnBrk="1" hangingPunct="1"/>
            <a:r>
              <a:rPr lang="es-MX" sz="1200" b="1" dirty="0" smtClean="0"/>
              <a:t> 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383914" y="134168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572000" y="105273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763688" y="177281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763688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7308304" y="177281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6516216" y="177281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INTENDENCIA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835696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4221088"/>
            <a:ext cx="4392488" cy="2160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eaLnBrk="1" hangingPunct="1"/>
            <a:endParaRPr lang="es-MX" sz="1200" b="1" dirty="0" smtClean="0"/>
          </a:p>
          <a:p>
            <a:pPr algn="just" eaLnBrk="1" hangingPunct="1"/>
            <a:r>
              <a:rPr lang="es-MX" sz="1200" b="1" dirty="0" smtClean="0"/>
              <a:t>C. Benjamín Aguilar  González</a:t>
            </a:r>
          </a:p>
          <a:p>
            <a:pPr algn="just" eaLnBrk="1" hangingPunct="1"/>
            <a:r>
              <a:rPr lang="es-MX" sz="1200" b="1" dirty="0" smtClean="0"/>
              <a:t>C. Francisco Veloz Cardona</a:t>
            </a:r>
          </a:p>
          <a:p>
            <a:pPr algn="just" eaLnBrk="1" hangingPunct="1"/>
            <a:r>
              <a:rPr lang="es-MX" sz="1200" b="1" dirty="0" smtClean="0"/>
              <a:t>C. Héctor Manuel Rodríguez López</a:t>
            </a:r>
          </a:p>
          <a:p>
            <a:pPr algn="just" eaLnBrk="1" hangingPunct="1"/>
            <a:r>
              <a:rPr lang="es-MX" sz="1200" b="1" dirty="0" smtClean="0"/>
              <a:t>C. Timoteo Pedroza Arrona   </a:t>
            </a:r>
          </a:p>
          <a:p>
            <a:pPr algn="just" eaLnBrk="1" hangingPunct="1"/>
            <a:r>
              <a:rPr lang="es-MX" sz="1200" b="1" dirty="0" smtClean="0"/>
              <a:t>C. J  Isabel Moreno</a:t>
            </a:r>
          </a:p>
          <a:p>
            <a:pPr algn="just" eaLnBrk="1" hangingPunct="1"/>
            <a:r>
              <a:rPr lang="es-MX" sz="1200" b="1" dirty="0" smtClean="0"/>
              <a:t>C. Crescencio lozano González</a:t>
            </a:r>
          </a:p>
          <a:p>
            <a:pPr algn="just" eaLnBrk="1" hangingPunct="1"/>
            <a:r>
              <a:rPr lang="es-MX" sz="1200" b="1" dirty="0" smtClean="0"/>
              <a:t>C. J Manuel Contreras Martínez </a:t>
            </a:r>
          </a:p>
          <a:p>
            <a:pPr algn="just" eaLnBrk="1" hangingPunct="1"/>
            <a:r>
              <a:rPr lang="es-MX" sz="1200" b="1" dirty="0" smtClean="0"/>
              <a:t>C.  Eusebio Flores González </a:t>
            </a:r>
          </a:p>
          <a:p>
            <a:pPr algn="just" eaLnBrk="1" hangingPunct="1"/>
            <a:r>
              <a:rPr lang="es-MX" sz="1200" b="1" dirty="0" smtClean="0"/>
              <a:t> </a:t>
            </a:r>
          </a:p>
          <a:p>
            <a:pPr eaLnBrk="1" hangingPunct="1"/>
            <a:endParaRPr lang="es-MX" sz="1200" b="1" dirty="0" smtClean="0"/>
          </a:p>
          <a:p>
            <a:pPr eaLnBrk="1" hangingPunct="1"/>
            <a:r>
              <a:rPr lang="es-MX" sz="1200" b="1" dirty="0" smtClean="0"/>
              <a:t>  </a:t>
            </a:r>
          </a:p>
          <a:p>
            <a:pPr eaLnBrk="1" hangingPunct="1"/>
            <a:endParaRPr lang="es-MX" sz="1200" b="1" dirty="0" smtClean="0"/>
          </a:p>
        </p:txBody>
      </p:sp>
      <p:sp>
        <p:nvSpPr>
          <p:cNvPr id="21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35699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  VELADORES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732240" y="378904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4283968" y="2060848"/>
            <a:ext cx="0" cy="16561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419872" y="3717032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283968" y="3717032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CONTRALORIA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LIC. Olga Leticia Ramírez López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CONTRALORIA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AUDITORIA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Sonia Rojas Herrera </a:t>
            </a:r>
            <a:endParaRPr lang="es-MX" sz="1200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4572000" y="1844824"/>
            <a:ext cx="72008" cy="27363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384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EN CONTRALORIA </a:t>
            </a:r>
          </a:p>
          <a:p>
            <a:pPr algn="ctr" eaLnBrk="1" hangingPunct="1"/>
            <a:r>
              <a:rPr lang="es-MX" sz="1200" b="1" dirty="0" smtClean="0"/>
              <a:t>C.  Martin Vega Macías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QUEJAS, DENUNCIAS Y SUGERENCIAS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González Pedroza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AUXILAR EN CONTRALORIA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Gerardo Salas Ortiz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EVALUACION Y CONTROL  DE OBRA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Ramón Gómez Ortega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95936" y="386104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995936" y="2780928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34168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OBRAS PUBLICAS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OBRAS PUBLICAS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Ing. José Alfredo Araujo Herrera</a:t>
            </a:r>
            <a:endParaRPr lang="es-ES" sz="1600" b="1" dirty="0"/>
          </a:p>
        </p:txBody>
      </p:sp>
      <p:sp>
        <p:nvSpPr>
          <p:cNvPr id="4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708920"/>
            <a:ext cx="428401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DESARROLLO URBANO Y LICITACIONES</a:t>
            </a:r>
          </a:p>
          <a:p>
            <a:pPr algn="ctr" eaLnBrk="1" hangingPunct="1"/>
            <a:r>
              <a:rPr lang="es-MX" sz="1200" b="1" dirty="0" smtClean="0"/>
              <a:t>Lic. </a:t>
            </a:r>
            <a:r>
              <a:rPr lang="es-MX" sz="1200" b="1" dirty="0" err="1" smtClean="0"/>
              <a:t>Lizeth</a:t>
            </a:r>
            <a:r>
              <a:rPr lang="es-MX" sz="1200" b="1" dirty="0" smtClean="0"/>
              <a:t> Guadalupe Prado Mendoza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68" y="36450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 DE SUPERVISION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José Federico Vázquez Martínez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ECOLOGIA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Alfonso Celis Morales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OBRA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Manuel Herrera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6531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ASISTENTE DE OBRAS PUBLICAS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Margarita Martínez Camacho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788024" y="1916832"/>
            <a:ext cx="0" cy="3024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283968" y="29249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283968" y="407707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283968" y="4941168"/>
            <a:ext cx="108012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6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Ing. Christopher  Enrique Gonzales Rodríguez 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RURAL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DESARROLLO RURAL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C. Cesar Jasso Pérez 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RURAL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Aranda Esquivel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59832" y="49411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VIVERO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Pilar Hurtado Manríquez 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3569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</a:t>
            </a:r>
            <a:r>
              <a:rPr lang="es-MX" sz="1200" b="1" smtClean="0"/>
              <a:t>Rosa María </a:t>
            </a:r>
            <a:r>
              <a:rPr lang="es-MX" sz="1200" b="1" dirty="0" smtClean="0"/>
              <a:t>Romero Serrano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ASISTENTE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Juan Manuel Rodríguez Calixto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VIVERO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Florentino Castañón  Segura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788024" y="1916832"/>
            <a:ext cx="0" cy="3024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4139952" y="2852936"/>
            <a:ext cx="122413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211960" y="3789040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DIR. DEPARTAMENTO DE DESARROLLO SOCIAL</a:t>
            </a:r>
            <a:endParaRPr lang="es-MX" dirty="0"/>
          </a:p>
          <a:p>
            <a:pPr algn="ctr" eaLnBrk="1" hangingPunct="1"/>
            <a:r>
              <a:rPr lang="es-MX" sz="1600" b="1" dirty="0" smtClean="0"/>
              <a:t>T.S.U. Francisco  Villegas González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CORDINADOR DE PROMOCION SOCIAL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María Manuela Guerra Mares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Víctor Ramón Solís García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F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Marcelo García  Ortega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7971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G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Omar Joel  Contreras García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7251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Jacqueline  Gómez Reyes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G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Raymundo Martínez Anguiano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H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Sandra Macías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SOCIAL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Juan Ángel Sotelo Jaras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499992" y="1916832"/>
            <a:ext cx="0" cy="3600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923928" y="5157192"/>
            <a:ext cx="13597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923928" y="43651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23928" y="357301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931681" y="2823638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91680" y="5517232"/>
            <a:ext cx="5256584" cy="11517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b="1" dirty="0" smtClean="0"/>
              <a:t>CCA¨S</a:t>
            </a:r>
          </a:p>
          <a:p>
            <a:pPr algn="ctr" eaLnBrk="1" hangingPunct="1"/>
            <a:r>
              <a:rPr lang="es-MX" sz="1200" b="1" dirty="0" smtClean="0"/>
              <a:t>Zaira Jovana López Ramírez.</a:t>
            </a:r>
          </a:p>
          <a:p>
            <a:pPr algn="ctr" eaLnBrk="1" hangingPunct="1"/>
            <a:r>
              <a:rPr lang="es-MX" sz="1200" b="1" dirty="0" smtClean="0"/>
              <a:t>Ma. del Carmen  Gacia Colchado.</a:t>
            </a:r>
          </a:p>
          <a:p>
            <a:pPr algn="ctr" eaLnBrk="1" hangingPunct="1"/>
            <a:r>
              <a:rPr lang="es-MX" sz="1200" b="1" dirty="0" smtClean="0"/>
              <a:t>Korina de América Luna Rangel.</a:t>
            </a:r>
          </a:p>
          <a:p>
            <a:pPr algn="ctr" eaLnBrk="1" hangingPunct="1"/>
            <a:r>
              <a:rPr lang="es-MX" sz="1200" b="1" dirty="0" smtClean="0"/>
              <a:t>Gabriela Anabel  Ávila Padilla.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1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3024337" cy="31007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102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4206" y="0"/>
            <a:ext cx="3029794" cy="37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_s517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0" y="2143125"/>
            <a:ext cx="9144000" cy="2736850"/>
          </a:xfrm>
          <a:prstGeom prst="roundRect">
            <a:avLst>
              <a:gd name="adj" fmla="val 0"/>
            </a:avLst>
          </a:prstGeom>
          <a:noFill/>
          <a:ln w="349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27416" tIns="13708" rIns="27416" bIns="13708" anchor="ctr" anchorCtr="1"/>
          <a:lstStyle/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ORGANIGRAMA</a:t>
            </a:r>
          </a:p>
          <a:p>
            <a:pPr algn="ctr" eaLnBrk="1" hangingPunct="1">
              <a:defRPr/>
            </a:pPr>
            <a:r>
              <a:rPr lang="es-MX" sz="4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2019</a:t>
            </a: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PRESIDENCIA MUNICIPAL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ECONOMICO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DESARROLLO ECONOMICO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Paloma del Sagrario Contreras Dávila</a:t>
            </a:r>
            <a:endParaRPr lang="es-MX" sz="1200" dirty="0"/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1052736"/>
            <a:ext cx="583264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DESARROLLO ECONOMICO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Josephine Viridiana Salcedo Andrade</a:t>
            </a:r>
            <a:endParaRPr lang="es-ES" sz="16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Yadira Elvira Chávez Rodríguez</a:t>
            </a:r>
            <a:endParaRPr lang="es-MX" sz="1200" dirty="0"/>
          </a:p>
        </p:txBody>
      </p:sp>
      <p:sp>
        <p:nvSpPr>
          <p:cNvPr id="12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824" y="3284984"/>
            <a:ext cx="381642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ASISTENTE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Luz María  Moreno Guzmán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51920" y="2636912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DESARROLLO EDUCATIVO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DESARROLLO EDUCATIVO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Yessenia García Lira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DESARROLLO EDUCATIVO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Ma. Guadalupe Torres Pérez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C.  Jennifer Alejandra Castillo Piñón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</a:t>
            </a:r>
            <a:r>
              <a:rPr lang="es-MX" sz="1200" b="1" dirty="0" smtClean="0"/>
              <a:t>B</a:t>
            </a:r>
          </a:p>
          <a:p>
            <a:pPr algn="ctr" eaLnBrk="1" hangingPunct="1"/>
            <a:r>
              <a:rPr lang="es-MX" sz="1200" b="1" dirty="0" smtClean="0"/>
              <a:t>C.  Armando Rosales Cedillo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EDUCATIVO   </a:t>
            </a:r>
            <a:r>
              <a:rPr lang="es-MX" sz="1200" b="1" dirty="0" smtClean="0"/>
              <a:t>C</a:t>
            </a:r>
          </a:p>
          <a:p>
            <a:pPr algn="ctr" eaLnBrk="1" hangingPunct="1"/>
            <a:r>
              <a:rPr lang="es-MX" sz="1200" b="1" dirty="0" smtClean="0"/>
              <a:t>C.  María Fernanda Martínez Santos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365104"/>
            <a:ext cx="3600450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CASSA´S</a:t>
            </a:r>
            <a:endParaRPr lang="es-MX" sz="1200" b="1" dirty="0" smtClean="0"/>
          </a:p>
          <a:p>
            <a:pPr algn="ctr" eaLnBrk="1" hangingPunct="1"/>
            <a:r>
              <a:rPr lang="es-MX" sz="1200" dirty="0" smtClean="0"/>
              <a:t>ENC.  CENTRO COMUNITARIO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C. Juan Ramón Piña Moreno</a:t>
            </a:r>
          </a:p>
          <a:p>
            <a:pPr algn="ctr" eaLnBrk="1" hangingPunct="1"/>
            <a:r>
              <a:rPr lang="es-MX" sz="1200" b="1" dirty="0" smtClean="0"/>
              <a:t>Aux.  Lizette Herrera Sanches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4149080"/>
            <a:ext cx="3600450" cy="18722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u="sng" dirty="0" smtClean="0"/>
              <a:t>BIBLIOTECAS</a:t>
            </a:r>
          </a:p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b="1" dirty="0" smtClean="0"/>
              <a:t>BIBLIOTECARIO A</a:t>
            </a:r>
          </a:p>
          <a:p>
            <a:pPr algn="ctr" eaLnBrk="1" hangingPunct="1"/>
            <a:r>
              <a:rPr lang="es-MX" sz="1200" dirty="0" smtClean="0"/>
              <a:t>C. Heriberto Banda Guzmán</a:t>
            </a:r>
          </a:p>
          <a:p>
            <a:pPr algn="ctr" eaLnBrk="1" hangingPunct="1"/>
            <a:r>
              <a:rPr lang="es-MX" sz="1200" b="1" dirty="0" smtClean="0"/>
              <a:t>BIBLIOTECARIO  B</a:t>
            </a:r>
          </a:p>
          <a:p>
            <a:pPr algn="ctr" eaLnBrk="1" hangingPunct="1"/>
            <a:r>
              <a:rPr lang="es-MX" sz="1200" dirty="0" smtClean="0"/>
              <a:t>C. José Guadalupe Almeda</a:t>
            </a:r>
          </a:p>
          <a:p>
            <a:pPr algn="ctr" eaLnBrk="1" hangingPunct="1"/>
            <a:r>
              <a:rPr lang="es-MX" sz="1200" b="1" dirty="0" smtClean="0"/>
              <a:t>BIBLIOTECARIO  D</a:t>
            </a:r>
          </a:p>
          <a:p>
            <a:pPr algn="ctr" eaLnBrk="1" hangingPunct="1"/>
            <a:r>
              <a:rPr lang="es-MX" sz="1200" dirty="0" smtClean="0"/>
              <a:t>C. Ma de la Luz  Martínez  Gómez</a:t>
            </a:r>
          </a:p>
          <a:p>
            <a:pPr algn="ctr" eaLnBrk="1" hangingPunct="1"/>
            <a:endParaRPr lang="es-MX" sz="1200" b="1" dirty="0" smtClean="0"/>
          </a:p>
          <a:p>
            <a:pPr algn="ctr" eaLnBrk="1" hangingPunct="1"/>
            <a:endParaRPr lang="es-MX" sz="1200" b="1" dirty="0" smtClean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499992" y="1772816"/>
            <a:ext cx="0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851920" y="249289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3923928" y="5013176"/>
            <a:ext cx="129614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COMUNICACIÓN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COMUNICACIÓN SOCIAL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Juan Carlos López Buendía</a:t>
            </a:r>
            <a:endParaRPr lang="es-ES" sz="1600" b="1" dirty="0"/>
          </a:p>
        </p:txBody>
      </p:sp>
      <p:sp>
        <p:nvSpPr>
          <p:cNvPr id="6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de Jesús  Lomeli Flores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129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 smtClean="0"/>
              <a:t>B</a:t>
            </a:r>
          </a:p>
          <a:p>
            <a:pPr algn="ctr" eaLnBrk="1" hangingPunct="1"/>
            <a:r>
              <a:rPr lang="es-MX" sz="1200" b="1" dirty="0" smtClean="0"/>
              <a:t>C.   Ricardo Solís García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 smtClean="0"/>
              <a:t>C</a:t>
            </a:r>
          </a:p>
          <a:p>
            <a:pPr algn="ctr" eaLnBrk="1" hangingPunct="1"/>
            <a:r>
              <a:rPr lang="es-MX" sz="1200" b="1" dirty="0" smtClean="0"/>
              <a:t>C.  Juan Carlos Barajas Romero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Agustín Gonzales Vaquez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COMUNICACIÓN SOCIAL </a:t>
            </a:r>
            <a:r>
              <a:rPr lang="es-MX" sz="1200" b="1" dirty="0" smtClean="0"/>
              <a:t>D</a:t>
            </a:r>
          </a:p>
          <a:p>
            <a:pPr algn="ctr" eaLnBrk="1" hangingPunct="1"/>
            <a:r>
              <a:rPr lang="es-MX" sz="1200" b="1" dirty="0" smtClean="0"/>
              <a:t>C.  Noé Martínez Moreno</a:t>
            </a:r>
            <a:endParaRPr lang="es-MX" sz="1200" dirty="0"/>
          </a:p>
        </p:txBody>
      </p:sp>
      <p:sp>
        <p:nvSpPr>
          <p:cNvPr id="13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6096" y="4725144"/>
            <a:ext cx="3168352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INFORMATICA </a:t>
            </a:r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57332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DE INFORMATICA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Clemente Pérez Martínez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429000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572000" y="494116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51920" y="25649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948264" y="508518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CASA DE LA CULTURA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CASA DE LA CULTURA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José Ramiro Rangel Ortiz 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TITULAR DE TURISMO</a:t>
            </a:r>
          </a:p>
          <a:p>
            <a:pPr algn="ctr" eaLnBrk="1" hangingPunct="1"/>
            <a:r>
              <a:rPr lang="es-MX" sz="1200" b="1" dirty="0" smtClean="0"/>
              <a:t>C.  José Santos Portugal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2849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B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Rosa Valadez Martínez 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Juan Faustino Guerra Martínez 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C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Vacante</a:t>
            </a:r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3488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CULTURAL  A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 Martin Salas Colunga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SECRETARIO 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C.  José David Varela Cabrera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808" y="53732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CRONISTA  DEL MUNICIPIO</a:t>
            </a:r>
            <a:endParaRPr lang="es-MX" sz="1200" b="1" dirty="0" smtClean="0"/>
          </a:p>
          <a:p>
            <a:pPr algn="ctr" eaLnBrk="1" hangingPunct="1"/>
            <a:r>
              <a:rPr lang="es-MX" sz="1200" b="1" dirty="0" smtClean="0"/>
              <a:t> Vacante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7444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3851920" y="25649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256490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572000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46531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813247" y="1413697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SERVICIOS PUBLICOS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Jesús Ramírez Delgado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9888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SUBDIRECTOR</a:t>
            </a:r>
          </a:p>
          <a:p>
            <a:pPr algn="ctr" eaLnBrk="1" hangingPunct="1"/>
            <a:r>
              <a:rPr lang="es-MX" sz="1200" b="1" dirty="0" smtClean="0"/>
              <a:t>Vacante</a:t>
            </a:r>
            <a:endParaRPr lang="es-MX" sz="1200" dirty="0"/>
          </a:p>
        </p:txBody>
      </p:sp>
      <p:sp>
        <p:nvSpPr>
          <p:cNvPr id="7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41369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7809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 Rosalio Lomeli Mendoza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Rodolfo Sánchez García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algn="ctr" eaLnBrk="1" hangingPunct="1"/>
            <a:r>
              <a:rPr lang="es-MX" sz="1200" b="1" dirty="0" smtClean="0"/>
              <a:t>C.  Pedro Arrona Salas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OPERATIVO DE SERVICIOS</a:t>
            </a:r>
          </a:p>
          <a:p>
            <a:pPr algn="ctr" eaLnBrk="1" hangingPunct="1"/>
            <a:r>
              <a:rPr lang="es-MX" sz="1200" b="1" dirty="0" smtClean="0"/>
              <a:t>C.  Blanca Isabela Aguiñaga  Ibarra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6450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Jaime Ramos Vega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Juan Carlos de la Rosa Galván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2292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AUXILIAR</a:t>
            </a:r>
          </a:p>
          <a:p>
            <a:pPr algn="ctr" eaLnBrk="1" hangingPunct="1"/>
            <a:r>
              <a:rPr lang="es-MX" sz="1200" b="1" dirty="0" smtClean="0"/>
              <a:t>C. Juan Manuel  Martínez Guzmán</a:t>
            </a:r>
          </a:p>
          <a:p>
            <a:pPr algn="ctr" eaLnBrk="1" hangingPunct="1"/>
            <a:endParaRPr lang="es-MX" sz="1200" dirty="0" smtClean="0"/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BODEGUERO</a:t>
            </a:r>
          </a:p>
          <a:p>
            <a:pPr algn="ctr" eaLnBrk="1" hangingPunct="1"/>
            <a:r>
              <a:rPr lang="es-MX" sz="1200" b="1" dirty="0" smtClean="0"/>
              <a:t>C. Ma. Guadalupe Sotelo Martínez 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 smtClean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CHOFER  C</a:t>
            </a:r>
          </a:p>
          <a:p>
            <a:pPr algn="ctr" eaLnBrk="1" hangingPunct="1"/>
            <a:r>
              <a:rPr lang="es-MX" sz="1200" b="1" dirty="0" smtClean="0"/>
              <a:t>C. Enrique Carrillo García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BODEGA</a:t>
            </a:r>
          </a:p>
          <a:p>
            <a:pPr algn="ctr" eaLnBrk="1" hangingPunct="1"/>
            <a:r>
              <a:rPr lang="es-MX" sz="1200" dirty="0" smtClean="0"/>
              <a:t>C. Néstor Pérez Flores </a:t>
            </a:r>
          </a:p>
          <a:p>
            <a:pPr marL="228600" indent="-228600" algn="ctr" eaLnBrk="1" hangingPunct="1"/>
            <a:endParaRPr lang="es-MX" sz="1200" b="1" dirty="0" smtClean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E</a:t>
            </a:r>
          </a:p>
          <a:p>
            <a:pPr algn="ctr" eaLnBrk="1" hangingPunct="1"/>
            <a:r>
              <a:rPr lang="es-MX" sz="1200" b="1" dirty="0" smtClean="0"/>
              <a:t>José de la Luz Guerrero </a:t>
            </a:r>
          </a:p>
          <a:p>
            <a:pPr algn="ctr" eaLnBrk="1" hangingPunct="1"/>
            <a:endParaRPr lang="es-MX" sz="1200" dirty="0" smtClean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46085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72000" y="335699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407707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7200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779912" y="3068960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779912" y="407707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2373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779912" y="24208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24208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476672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 B</a:t>
            </a:r>
          </a:p>
          <a:p>
            <a:pPr algn="ctr" eaLnBrk="1" hangingPunct="1"/>
            <a:r>
              <a:rPr lang="es-MX" sz="1200" b="1" dirty="0" smtClean="0"/>
              <a:t>C. José Antonio Carranco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728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ADMINISTRATIVO</a:t>
            </a:r>
          </a:p>
          <a:p>
            <a:pPr algn="ctr" eaLnBrk="1" hangingPunct="1"/>
            <a:r>
              <a:rPr lang="es-MX" sz="1200" b="1" dirty="0" smtClean="0"/>
              <a:t>C. Juan Manuel Rodríguez Calixto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7008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BODEGA</a:t>
            </a:r>
          </a:p>
          <a:p>
            <a:pPr algn="ctr" eaLnBrk="1" hangingPunct="1"/>
            <a:r>
              <a:rPr lang="es-MX" sz="1200" b="1" dirty="0" smtClean="0"/>
              <a:t>C. José López Arrona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J. Carmen Colunga  Collazo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</a:t>
            </a:r>
          </a:p>
          <a:p>
            <a:pPr algn="ctr" eaLnBrk="1" hangingPunct="1"/>
            <a:r>
              <a:rPr lang="es-MX" sz="1200" b="1" dirty="0" smtClean="0"/>
              <a:t>J. Carlos Rodríguez Reyes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J. Jesús Alonso Cuevas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J. Guadalupe  Cuevas Marente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Martin Matinez Ortiz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429000"/>
            <a:ext cx="367240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OPERADOR  B</a:t>
            </a:r>
          </a:p>
          <a:p>
            <a:pPr algn="ctr" eaLnBrk="1" hangingPunct="1"/>
            <a:r>
              <a:rPr lang="es-MX" sz="1200" b="1" dirty="0" smtClean="0"/>
              <a:t>Bonifacio Mendoza Rangel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C. Pablo Navarro Prado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ALBAÑIL</a:t>
            </a:r>
          </a:p>
          <a:p>
            <a:pPr algn="ctr" eaLnBrk="1" hangingPunct="1"/>
            <a:r>
              <a:rPr lang="es-MX" sz="1200" b="1" dirty="0" smtClean="0"/>
              <a:t>Mauro Banda Silva 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ALBAÑIL</a:t>
            </a:r>
          </a:p>
          <a:p>
            <a:pPr algn="ctr" eaLnBrk="1" hangingPunct="1"/>
            <a:r>
              <a:rPr lang="es-MX" sz="1200" b="1" dirty="0" smtClean="0"/>
              <a:t>C. Tomas Arrona Carranco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836712"/>
            <a:ext cx="0" cy="55446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213285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779912" y="213285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85192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371703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371703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923928" y="450912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572000" y="45091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51920" y="54452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4572000" y="5445224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16530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4499992" y="6165304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Tomas Arrona González </a:t>
            </a:r>
            <a:endParaRPr lang="es-MX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2292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Victoriano Lozano Matinez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Valentín Matinez Contreras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Juan Manuel Gómez Gonzales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Jesús Rojas Flores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5730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José Cruz Flores Flores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Martin Sandoval Morquecho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</a:t>
            </a:r>
          </a:p>
          <a:p>
            <a:pPr algn="ctr" eaLnBrk="1" hangingPunct="1"/>
            <a:r>
              <a:rPr lang="es-MX" sz="1200" b="1" dirty="0" smtClean="0"/>
              <a:t>Ofelia Sandoval Castañón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Antonio Dávila Pérez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</a:t>
            </a:r>
          </a:p>
          <a:p>
            <a:pPr algn="ctr" eaLnBrk="1" hangingPunct="1"/>
            <a:r>
              <a:rPr lang="es-MX" sz="1200" b="1" dirty="0" smtClean="0"/>
              <a:t>C. Esteban Sánchez Anguiano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José de Jesús Puente López </a:t>
            </a:r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7089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SERVICIOS PUBLICOS </a:t>
            </a:r>
          </a:p>
          <a:p>
            <a:pPr algn="ctr" eaLnBrk="1" hangingPunct="1"/>
            <a:r>
              <a:rPr lang="es-MX" sz="1200" b="1" dirty="0" smtClean="0"/>
              <a:t>C. J Trinidad Estrada Armendáriz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548680"/>
            <a:ext cx="0" cy="58326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499992" y="386104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23928" y="386104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65313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23928" y="46531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72000" y="55892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427984" y="6381328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923928" y="638132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23928" y="23488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72000" y="234888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23928" y="30689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572000" y="306896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3407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San Juana Huerta Balleza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13407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DE SERVICIOS PUBLICOS </a:t>
            </a:r>
          </a:p>
          <a:p>
            <a:pPr algn="ctr" eaLnBrk="1" hangingPunct="1"/>
            <a:r>
              <a:rPr lang="es-MX" sz="1200" b="1" dirty="0" smtClean="0"/>
              <a:t>VACANTE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1409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</a:t>
            </a:r>
          </a:p>
          <a:p>
            <a:pPr algn="ctr" eaLnBrk="1" hangingPunct="1"/>
            <a:r>
              <a:rPr lang="es-MX" sz="1200" b="1" dirty="0" smtClean="0"/>
              <a:t>José Bueno Pérez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Martin Colunga Ruiz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 smtClean="0"/>
              <a:t>A </a:t>
            </a:r>
          </a:p>
          <a:p>
            <a:pPr algn="ctr" eaLnBrk="1" hangingPunct="1"/>
            <a:r>
              <a:rPr lang="es-MX" sz="1200" b="1" dirty="0" smtClean="0"/>
              <a:t>Alejandro Contreras Torres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</a:t>
            </a:r>
            <a:r>
              <a:rPr lang="es-MX" sz="1200" b="1" dirty="0" smtClean="0"/>
              <a:t>A </a:t>
            </a:r>
          </a:p>
          <a:p>
            <a:pPr algn="ctr" eaLnBrk="1" hangingPunct="1"/>
            <a:r>
              <a:rPr lang="es-MX" sz="1200" b="1" dirty="0" smtClean="0"/>
              <a:t>Rogelio Gómez González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</a:t>
            </a:r>
            <a:r>
              <a:rPr lang="es-MX" sz="1200" b="1" dirty="0" smtClean="0"/>
              <a:t>A</a:t>
            </a:r>
          </a:p>
          <a:p>
            <a:pPr algn="ctr" eaLnBrk="1" hangingPunct="1"/>
            <a:r>
              <a:rPr lang="es-MX" sz="1200" b="1" dirty="0" smtClean="0"/>
              <a:t>José Rodríguez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A</a:t>
            </a:r>
          </a:p>
          <a:p>
            <a:pPr algn="ctr" eaLnBrk="1" hangingPunct="1"/>
            <a:r>
              <a:rPr lang="es-MX" sz="1200" b="1" dirty="0" smtClean="0"/>
              <a:t>Francisco Dávila Bibriescas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RECOLECTOR DE BASURA   A </a:t>
            </a:r>
          </a:p>
          <a:p>
            <a:pPr algn="ctr" eaLnBrk="1" hangingPunct="1"/>
            <a:r>
              <a:rPr lang="es-MX" sz="1200" b="1" dirty="0" smtClean="0"/>
              <a:t>Valentín Martínez Dávila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5091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VIGILANTE RELLENO SANITARIO</a:t>
            </a:r>
          </a:p>
          <a:p>
            <a:pPr algn="ctr" eaLnBrk="1" hangingPunct="1"/>
            <a:r>
              <a:rPr lang="es-MX" sz="1200" b="1" dirty="0" smtClean="0"/>
              <a:t>Fortino Gonzales Sandoval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VIGILANTE DE LA SIERRA</a:t>
            </a:r>
          </a:p>
          <a:p>
            <a:pPr algn="ctr" eaLnBrk="1" hangingPunct="1"/>
            <a:r>
              <a:rPr lang="es-MX" sz="1200" b="1" dirty="0" smtClean="0"/>
              <a:t>Vacante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A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1880" y="2060848"/>
            <a:ext cx="1944216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PERSONAL DE LIMPIA MUNICIPAL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4427984" y="548680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4499992" y="2924944"/>
            <a:ext cx="72008" cy="34563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779912" y="162880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427984" y="1628800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851920" y="357301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499992" y="357301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851920" y="422108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499992" y="422108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494116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572000" y="4941168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851920" y="566124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499992" y="566124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851920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4572000" y="630932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0689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</a:t>
            </a:r>
          </a:p>
          <a:p>
            <a:pPr algn="ctr" eaLnBrk="1" hangingPunct="1"/>
            <a:r>
              <a:rPr lang="es-MX" sz="1200" b="1" dirty="0" smtClean="0"/>
              <a:t>Ma.  Carmen Castillo  Ramírez  </a:t>
            </a:r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38610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Abraham Dávila Aranda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2048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C </a:t>
            </a:r>
          </a:p>
          <a:p>
            <a:pPr algn="ctr" eaLnBrk="1" hangingPunct="1"/>
            <a:r>
              <a:rPr lang="es-MX" sz="1200" b="1" dirty="0" smtClean="0"/>
              <a:t> Edmundo Orta Gaspar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41277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B </a:t>
            </a:r>
          </a:p>
          <a:p>
            <a:pPr algn="ctr" eaLnBrk="1" hangingPunct="1"/>
            <a:r>
              <a:rPr lang="es-MX" sz="1200" b="1" dirty="0" smtClean="0"/>
              <a:t>Amelia Méndez Veloz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Tomasa Martínez Mendoza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8772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Romualda Contreras Zamarripa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3651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</a:t>
            </a:r>
          </a:p>
          <a:p>
            <a:pPr algn="ctr" eaLnBrk="1" hangingPunct="1"/>
            <a:r>
              <a:rPr lang="es-MX" sz="1200" b="1" dirty="0" smtClean="0"/>
              <a:t>Adela Morquecho Rosas 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6450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Rosa María González Galicia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85293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Abrahán Rodríguez Sandoval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0608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Teresa Morquecho Rosas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2687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Ramona Godínez  Soto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53012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</a:t>
            </a:r>
          </a:p>
          <a:p>
            <a:pPr algn="ctr" eaLnBrk="1" hangingPunct="1"/>
            <a:r>
              <a:rPr lang="es-MX" sz="1200" b="1" dirty="0" smtClean="0"/>
              <a:t>José Luis Dávila Macías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45811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D </a:t>
            </a:r>
          </a:p>
          <a:p>
            <a:pPr algn="ctr" eaLnBrk="1" hangingPunct="1"/>
            <a:r>
              <a:rPr lang="es-MX" sz="1200" b="1" dirty="0" smtClean="0"/>
              <a:t>Martha Alicia Dávila Claudio 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212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</a:t>
            </a:r>
          </a:p>
          <a:p>
            <a:pPr algn="ctr" eaLnBrk="1" hangingPunct="1"/>
            <a:r>
              <a:rPr lang="es-MX" sz="1200" b="1" dirty="0" smtClean="0"/>
              <a:t> Carmen Sonia Gil  </a:t>
            </a:r>
            <a:r>
              <a:rPr lang="es-MX" sz="1200" b="1" dirty="0" err="1" smtClean="0"/>
              <a:t>Rodriguez</a:t>
            </a:r>
            <a:r>
              <a:rPr lang="es-MX" sz="1200" b="1" dirty="0" smtClean="0"/>
              <a:t> 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476672"/>
            <a:ext cx="72008" cy="58326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51920" y="170080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170080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23928" y="24928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249289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23928" y="342900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644008" y="342900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923928" y="41490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4644008" y="414908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23928" y="48691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644008" y="48691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23928" y="558924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644008" y="558924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923928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4644008" y="630932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20608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D </a:t>
            </a:r>
          </a:p>
          <a:p>
            <a:pPr algn="ctr" eaLnBrk="1" hangingPunct="1"/>
            <a:r>
              <a:rPr lang="es-MX" sz="1200" b="1" dirty="0" smtClean="0"/>
              <a:t> Gerardo Castañón Zúñiga </a:t>
            </a:r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35010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MANTENIMIENTO AREAS VERDES HACIENDITA</a:t>
            </a:r>
          </a:p>
          <a:p>
            <a:pPr algn="ctr" eaLnBrk="1" hangingPunct="1"/>
            <a:r>
              <a:rPr lang="es-MX" sz="1200" b="1" dirty="0" smtClean="0"/>
              <a:t>Vacante 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544" y="278092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 E </a:t>
            </a:r>
          </a:p>
          <a:p>
            <a:pPr algn="ctr" eaLnBrk="1" hangingPunct="1"/>
            <a:r>
              <a:rPr lang="es-MX" sz="1200" b="1" dirty="0" smtClean="0"/>
              <a:t>Vacante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5172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Ignacio Becerra Armendáriz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7971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Juan Rodríguez Castillo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0770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PARQUES Y JARDINES </a:t>
            </a:r>
          </a:p>
          <a:p>
            <a:pPr algn="ctr" eaLnBrk="1" hangingPunct="1"/>
            <a:r>
              <a:rPr lang="es-MX" sz="1200" b="1" dirty="0" smtClean="0"/>
              <a:t>Isidro Carrera Ojeda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3569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 B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A </a:t>
            </a:r>
          </a:p>
          <a:p>
            <a:pPr algn="ctr" eaLnBrk="1" hangingPunct="1"/>
            <a:r>
              <a:rPr lang="es-MX" sz="1200" b="1" dirty="0" smtClean="0"/>
              <a:t>Eduardo Méndez Salazar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9168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G</a:t>
            </a:r>
          </a:p>
          <a:p>
            <a:pPr algn="ctr" eaLnBrk="1" hangingPunct="1"/>
            <a:r>
              <a:rPr lang="es-MX" sz="1200" b="1" dirty="0" smtClean="0"/>
              <a:t>Jesús Flores Gómez 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11967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B</a:t>
            </a:r>
          </a:p>
          <a:p>
            <a:pPr algn="ctr" eaLnBrk="1" hangingPunct="1"/>
            <a:r>
              <a:rPr lang="es-MX" sz="1200" b="1" dirty="0" smtClean="0"/>
              <a:t>Lázaro Prado Arechar 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12687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6" y="56612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SUPERVISOR DE JARDINERIA  A</a:t>
            </a:r>
          </a:p>
          <a:p>
            <a:pPr algn="ctr" eaLnBrk="1" hangingPunct="1"/>
            <a:r>
              <a:rPr lang="es-MX" sz="1200" b="1" dirty="0" smtClean="0"/>
              <a:t>Carlos Martínez  </a:t>
            </a:r>
            <a:endParaRPr lang="es-MX" sz="1200" dirty="0"/>
          </a:p>
        </p:txBody>
      </p:sp>
      <p:sp>
        <p:nvSpPr>
          <p:cNvPr id="1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4437112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995936" y="1556792"/>
            <a:ext cx="1224136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95936" y="2276872"/>
            <a:ext cx="1296144" cy="25922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95936" y="2996952"/>
            <a:ext cx="1368152" cy="18722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95936" y="3717032"/>
            <a:ext cx="1368152" cy="11521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3995936" y="4365104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995936" y="4869160"/>
            <a:ext cx="1296144" cy="2880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 flipV="1">
            <a:off x="3995936" y="4869160"/>
            <a:ext cx="1296144" cy="1008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2195736" y="4941168"/>
            <a:ext cx="0" cy="72008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2"/>
          <p:cNvSpPr>
            <a:spLocks noChangeShapeType="1"/>
          </p:cNvSpPr>
          <p:nvPr/>
        </p:nvSpPr>
        <p:spPr bwMode="auto">
          <a:xfrm>
            <a:off x="5076056" y="278092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 flipV="1">
            <a:off x="4932040" y="5157192"/>
            <a:ext cx="11521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5076056" y="3861047"/>
            <a:ext cx="10081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5580112" y="2276872"/>
            <a:ext cx="0" cy="43204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5004048" y="4725144"/>
            <a:ext cx="1080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076056" y="4293096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076056" y="3284984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130" name="Line 43"/>
          <p:cNvSpPr>
            <a:spLocks noChangeShapeType="1"/>
          </p:cNvSpPr>
          <p:nvPr/>
        </p:nvSpPr>
        <p:spPr bwMode="auto">
          <a:xfrm>
            <a:off x="4788024" y="1124744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5132" name="Line 40"/>
          <p:cNvSpPr>
            <a:spLocks noChangeShapeType="1"/>
          </p:cNvSpPr>
          <p:nvPr/>
        </p:nvSpPr>
        <p:spPr bwMode="auto">
          <a:xfrm>
            <a:off x="1187624" y="1700809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437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2636912"/>
            <a:ext cx="273526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RECURSOS HUMANOS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39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573016"/>
            <a:ext cx="273526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n-lt"/>
              </a:rPr>
              <a:t>OBRA PUBLICA   </a:t>
            </a:r>
            <a:endParaRPr lang="es-ES" sz="1300" b="1" dirty="0">
              <a:latin typeface="+mn-lt"/>
            </a:endParaRPr>
          </a:p>
        </p:txBody>
      </p:sp>
      <p:sp>
        <p:nvSpPr>
          <p:cNvPr id="184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437112"/>
            <a:ext cx="273208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AGUA POTABLE Y ALCANTARILLADO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46" name="Text Box 1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3068960"/>
            <a:ext cx="2735262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j-lt"/>
              </a:rPr>
              <a:t>TESORERIA MUNICIPAL</a:t>
            </a:r>
            <a:endParaRPr lang="es-ES" sz="1300" b="1" dirty="0">
              <a:latin typeface="+mj-lt"/>
            </a:endParaRPr>
          </a:p>
        </p:txBody>
      </p:sp>
      <p:sp>
        <p:nvSpPr>
          <p:cNvPr id="18448" name="Text Box 1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509120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RURAL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2" name="Text Box 2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4077072"/>
            <a:ext cx="2735263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3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445224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SERVICIOS PUBLICOS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7" name="Text Box 2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140968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SEGURIDAD PUBLICA </a:t>
            </a:r>
          </a:p>
        </p:txBody>
      </p:sp>
      <p:sp>
        <p:nvSpPr>
          <p:cNvPr id="18458" name="Text Box 2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140968"/>
            <a:ext cx="2232025" cy="522287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JUEZ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ADMINISTRATIVO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9" name="Text Box 2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861048"/>
            <a:ext cx="2232025" cy="72231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CONTRALORIA MUNICIPAL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63" name="Text Box 3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573016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EDUCATIVO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83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688" y="188640"/>
            <a:ext cx="5903913" cy="935955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800" b="1" dirty="0">
                <a:latin typeface="+mj-lt"/>
              </a:rPr>
              <a:t>HONORABLE AYUNTAMIENTO</a:t>
            </a:r>
          </a:p>
        </p:txBody>
      </p:sp>
      <p:sp>
        <p:nvSpPr>
          <p:cNvPr id="18485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1700808"/>
            <a:ext cx="3744912" cy="574675"/>
          </a:xfrm>
          <a:prstGeom prst="roundRect">
            <a:avLst>
              <a:gd name="adj" fmla="val 1875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000" b="1" dirty="0">
                <a:latin typeface="+mj-lt"/>
              </a:rPr>
              <a:t>PRESIDENTE MUNICIPAL</a:t>
            </a:r>
          </a:p>
        </p:txBody>
      </p:sp>
      <p:sp>
        <p:nvSpPr>
          <p:cNvPr id="5146" name="Line 56"/>
          <p:cNvSpPr>
            <a:spLocks noChangeShapeType="1"/>
          </p:cNvSpPr>
          <p:nvPr/>
        </p:nvSpPr>
        <p:spPr bwMode="auto">
          <a:xfrm flipV="1">
            <a:off x="1187624" y="1700808"/>
            <a:ext cx="3567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/>
          </a:p>
        </p:txBody>
      </p:sp>
      <p:sp>
        <p:nvSpPr>
          <p:cNvPr id="18511" name="Text Box 79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869160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COMISION MUNICIPAL DEL DEPORTE </a:t>
            </a:r>
            <a:r>
              <a:rPr lang="es-MX" sz="1300" b="1" dirty="0" smtClean="0">
                <a:latin typeface="Berlin Sans FB Demi" pitchFamily="34" charset="0"/>
              </a:rPr>
              <a:t>( COMUDE)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512" name="Text Box 8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005064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DESARROLLO ECONOMICO  </a:t>
            </a:r>
          </a:p>
        </p:txBody>
      </p:sp>
      <p:sp>
        <p:nvSpPr>
          <p:cNvPr id="18513" name="Text Box 8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013176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 COMUNICACIÓN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3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587727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CASA DE LA CULTURA </a:t>
            </a:r>
            <a:endParaRPr lang="es-ES" sz="1300" b="1" dirty="0">
              <a:latin typeface="Berlin Sans FB Demi" pitchFamily="34" charset="0"/>
            </a:endParaRPr>
          </a:p>
        </p:txBody>
      </p:sp>
      <p:pic>
        <p:nvPicPr>
          <p:cNvPr id="41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403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13031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5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301208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SALUD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6" name="Line 83"/>
          <p:cNvSpPr>
            <a:spLocks noChangeShapeType="1"/>
          </p:cNvSpPr>
          <p:nvPr/>
        </p:nvSpPr>
        <p:spPr bwMode="auto">
          <a:xfrm>
            <a:off x="5004048" y="5589240"/>
            <a:ext cx="1080120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733256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ATENCION A LA JUVENTUD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7" name="Line 83"/>
          <p:cNvSpPr>
            <a:spLocks noChangeShapeType="1"/>
          </p:cNvSpPr>
          <p:nvPr/>
        </p:nvSpPr>
        <p:spPr bwMode="auto">
          <a:xfrm>
            <a:off x="5004048" y="6453336"/>
            <a:ext cx="11521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8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6309320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PLANEACION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9" name="Line 83"/>
          <p:cNvSpPr>
            <a:spLocks noChangeShapeType="1"/>
          </p:cNvSpPr>
          <p:nvPr/>
        </p:nvSpPr>
        <p:spPr bwMode="auto">
          <a:xfrm>
            <a:off x="5076056" y="6021288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39752" y="2564904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SECRETARIA DEL H. AYUNTAMIENTO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2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623731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 smtClean="0">
                <a:latin typeface="Berlin Sans FB Demi" pitchFamily="34" charset="0"/>
              </a:rPr>
              <a:t>ARCHIVO </a:t>
            </a:r>
            <a:endParaRPr lang="es-ES" sz="1300" b="1" dirty="0">
              <a:latin typeface="Berlin Sans FB Dem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0851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AUXILIAR JARDINERO SAUCITO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22108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GACHUPINES  </a:t>
            </a:r>
          </a:p>
          <a:p>
            <a:pPr algn="ctr" eaLnBrk="1" hangingPunct="1"/>
            <a:r>
              <a:rPr lang="es-MX" sz="1200" b="1" dirty="0" smtClean="0"/>
              <a:t>Gabriel Baltasar Olvera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DE LAS TROJES  </a:t>
            </a:r>
          </a:p>
          <a:p>
            <a:pPr algn="ctr" eaLnBrk="1" hangingPunct="1"/>
            <a:r>
              <a:rPr lang="es-MX" sz="1200" b="1" dirty="0" smtClean="0"/>
              <a:t>Antonia Silva Rodríguez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1247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8448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6369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290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930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59492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BARRENDERO </a:t>
            </a:r>
          </a:p>
          <a:p>
            <a:pPr algn="ctr" eaLnBrk="1" hangingPunct="1"/>
            <a:r>
              <a:rPr lang="es-MX" sz="1200" b="1" dirty="0" smtClean="0"/>
              <a:t>Vacante 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62880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JARDINERO  C</a:t>
            </a:r>
          </a:p>
          <a:p>
            <a:pPr algn="ctr" eaLnBrk="1" hangingPunct="1"/>
            <a:r>
              <a:rPr lang="es-MX" sz="1200" b="1" dirty="0" smtClean="0"/>
              <a:t>J. Carmen Cleto Estrada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3569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PARQUE DE LAS TROJES  </a:t>
            </a:r>
          </a:p>
          <a:p>
            <a:pPr algn="ctr" eaLnBrk="1" hangingPunct="1"/>
            <a:r>
              <a:rPr lang="es-MX" sz="1200" b="1" dirty="0" smtClean="0"/>
              <a:t>Lorenzo Vázquez Soria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ENC. JARDIN ESCONDIDA </a:t>
            </a:r>
          </a:p>
          <a:p>
            <a:pPr algn="ctr" eaLnBrk="1" hangingPunct="1"/>
            <a:r>
              <a:rPr lang="es-MX" sz="1200" b="1" dirty="0" smtClean="0"/>
              <a:t>José Adrian Mendoza González  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3851920" y="206084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3851920" y="2852936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851920" y="3717032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3851920" y="45091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851920" y="5445224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3851920" y="63093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499992" y="548680"/>
            <a:ext cx="72008" cy="57606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1340768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RASTRO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47667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ADMINISTRADOR DE MERCADO</a:t>
            </a:r>
          </a:p>
          <a:p>
            <a:pPr algn="ctr" eaLnBrk="1" hangingPunct="1"/>
            <a:r>
              <a:rPr lang="es-MX" sz="1200" b="1" dirty="0" smtClean="0"/>
              <a:t>C. Juan Manuel Macías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920" y="701080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MERCADO  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26876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VETERINARIO</a:t>
            </a:r>
          </a:p>
          <a:p>
            <a:pPr algn="ctr" eaLnBrk="1" hangingPunct="1"/>
            <a:r>
              <a:rPr lang="es-MX" sz="1200" b="1" dirty="0" smtClean="0"/>
              <a:t>Lic.  Ricardo Eliut Salas Ortega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RASTRO</a:t>
            </a:r>
          </a:p>
          <a:p>
            <a:pPr algn="ctr" eaLnBrk="1" hangingPunct="1"/>
            <a:r>
              <a:rPr lang="es-MX" sz="1200" b="1" dirty="0" smtClean="0"/>
              <a:t>C.  Francisco Javier Quiroz Navarro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A</a:t>
            </a:r>
          </a:p>
          <a:p>
            <a:pPr algn="ctr" eaLnBrk="1" hangingPunct="1"/>
            <a:r>
              <a:rPr lang="es-MX" sz="1200" b="1" dirty="0" smtClean="0"/>
              <a:t>C. Liborio Lozano García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  A</a:t>
            </a:r>
          </a:p>
          <a:p>
            <a:pPr algn="ctr" eaLnBrk="1" hangingPunct="1"/>
            <a:r>
              <a:rPr lang="es-MX" sz="1200" b="1" dirty="0" smtClean="0"/>
              <a:t>C. Juan Pedro Buendía Luevano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43711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J</a:t>
            </a:r>
          </a:p>
          <a:p>
            <a:pPr algn="ctr" eaLnBrk="1" hangingPunct="1"/>
            <a:r>
              <a:rPr lang="es-MX" sz="1200" b="1" dirty="0" smtClean="0"/>
              <a:t>C.  Juan Cardona Rangel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22920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DE RASTRO B</a:t>
            </a:r>
          </a:p>
          <a:p>
            <a:pPr algn="ctr" eaLnBrk="1" hangingPunct="1"/>
            <a:r>
              <a:rPr lang="es-MX" sz="1200" b="1" dirty="0" smtClean="0"/>
              <a:t>C.  Juan de Dios Guerra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923928" y="155679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923928" y="1628800"/>
            <a:ext cx="720080" cy="86409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923928" y="1700808"/>
            <a:ext cx="720080" cy="15121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923928" y="1772816"/>
            <a:ext cx="720080" cy="23762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923928" y="1772816"/>
            <a:ext cx="792088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23928" y="1844824"/>
            <a:ext cx="792088" cy="37444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23928" y="83671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93610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2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0"/>
            <a:ext cx="683990" cy="3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552" y="4365104"/>
            <a:ext cx="2808312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512" y="1340768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PANTEONES 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98072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JEFE DE OFICINA </a:t>
            </a:r>
          </a:p>
          <a:p>
            <a:pPr algn="ctr" eaLnBrk="1" hangingPunct="1"/>
            <a:r>
              <a:rPr lang="es-MX" sz="1200" b="1" dirty="0" smtClean="0"/>
              <a:t>C. Juan Gabriel Rodríguez Claudio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700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Rubén Collazo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49289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MUNICIPAL </a:t>
            </a:r>
          </a:p>
          <a:p>
            <a:pPr algn="ctr" eaLnBrk="1" hangingPunct="1"/>
            <a:r>
              <a:rPr lang="es-MX" sz="1200" b="1" dirty="0" smtClean="0"/>
              <a:t>C. Francisco Javier Cleto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8498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PANTEONERO COMUNIDAD </a:t>
            </a:r>
          </a:p>
          <a:p>
            <a:pPr algn="ctr" eaLnBrk="1" hangingPunct="1"/>
            <a:r>
              <a:rPr lang="es-MX" sz="1200" b="1" dirty="0" smtClean="0"/>
              <a:t>C. Emiliano Espinosa Conteras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6531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  A</a:t>
            </a:r>
          </a:p>
          <a:p>
            <a:pPr algn="ctr" eaLnBrk="1" hangingPunct="1"/>
            <a:r>
              <a:rPr lang="es-MX" sz="1200" b="1" dirty="0" smtClean="0"/>
              <a:t>C.  Manuel Pérez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44522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ELECTRICISTA   B</a:t>
            </a:r>
          </a:p>
          <a:p>
            <a:pPr algn="ctr" eaLnBrk="1" hangingPunct="1"/>
            <a:r>
              <a:rPr lang="es-MX" sz="1200" b="1" dirty="0" smtClean="0"/>
              <a:t>C. David Méndez Arrollo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1520" y="4509120"/>
            <a:ext cx="3528392" cy="46166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ALUMBRADO   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3851920" y="1340768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779912" y="1556792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779912" y="1556792"/>
            <a:ext cx="864096" cy="11521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779912" y="1628800"/>
            <a:ext cx="864096" cy="18722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3779912" y="4581128"/>
            <a:ext cx="936104" cy="2880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779912" y="4725144"/>
            <a:ext cx="936104" cy="11521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800" y="188640"/>
            <a:ext cx="2808312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DEPARTAMENTO DE SERVICIOS PUBLICOS 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481"/>
            <a:ext cx="1152128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COMUDE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Lic. Juan Carlos Rodríguez Rosas </a:t>
            </a:r>
            <a:endParaRPr lang="es-ES" sz="16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232248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088232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227687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DEPORTIVO   A</a:t>
            </a:r>
          </a:p>
          <a:p>
            <a:pPr algn="ctr" eaLnBrk="1" hangingPunct="1"/>
            <a:r>
              <a:rPr lang="es-MX" sz="1200" b="1" dirty="0" smtClean="0"/>
              <a:t>C.  Arturo Mendoza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27687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PENTA BASICO DE FUT BOL</a:t>
            </a:r>
          </a:p>
          <a:p>
            <a:pPr algn="ctr" eaLnBrk="1" hangingPunct="1"/>
            <a:r>
              <a:rPr lang="es-MX" sz="1200" b="1" dirty="0" smtClean="0"/>
              <a:t>C.  José Antonio Arechar González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21297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ENCARGADO DE LA UNIDAD DEPORTIVA  </a:t>
            </a:r>
          </a:p>
          <a:p>
            <a:pPr algn="ctr" eaLnBrk="1" hangingPunct="1"/>
            <a:r>
              <a:rPr lang="es-MX" sz="1200" b="1" dirty="0" smtClean="0"/>
              <a:t>C. Benjamín Ayala Lozano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21297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EN UNIDAD DEPORTIVA</a:t>
            </a:r>
          </a:p>
          <a:p>
            <a:pPr algn="ctr" eaLnBrk="1" hangingPunct="1"/>
            <a:r>
              <a:rPr lang="es-MX" sz="1200" b="1" dirty="0" smtClean="0"/>
              <a:t>C.  Ramón González Jasso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41490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PROMOTOR DE BESIBOL INFANTIL </a:t>
            </a:r>
          </a:p>
          <a:p>
            <a:pPr algn="ctr" eaLnBrk="1" hangingPunct="1"/>
            <a:r>
              <a:rPr lang="es-MX" sz="1200" b="1" dirty="0" smtClean="0"/>
              <a:t>C.  José Antonio Rodríguez Arechar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41490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AUX EN UNIDAD DEPORTIVA   C</a:t>
            </a:r>
          </a:p>
          <a:p>
            <a:pPr algn="ctr" eaLnBrk="1" hangingPunct="1"/>
            <a:r>
              <a:rPr lang="es-MX" sz="1200" b="1" dirty="0" smtClean="0"/>
              <a:t>C. Juan Antonio Aranda  Cervantes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2" name="Rectangle 2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599939" y="1269681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4" action="ppaction://hlinksldjump"/>
            </a:endParaRPr>
          </a:p>
        </p:txBody>
      </p:sp>
      <p:sp>
        <p:nvSpPr>
          <p:cNvPr id="13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188640"/>
            <a:ext cx="367240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COMISION MUNICPAL DEL DEPORTE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572000" y="1772816"/>
            <a:ext cx="0" cy="27363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355976" y="2564904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355976" y="3501008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4355976" y="450912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5445224"/>
            <a:ext cx="3528392" cy="830997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 smtClean="0">
                <a:solidFill>
                  <a:schemeClr val="bg1"/>
                </a:solidFill>
                <a:latin typeface="Berlin Sans FB Demi" pitchFamily="34" charset="0"/>
              </a:rPr>
              <a:t>ATENCION A LA JUVENTUD   </a:t>
            </a:r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55172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ENCARGADA DE ATENCION A LA MUJER </a:t>
            </a:r>
          </a:p>
          <a:p>
            <a:pPr algn="ctr" eaLnBrk="1" hangingPunct="1"/>
            <a:r>
              <a:rPr lang="es-MX" sz="1200" b="1" dirty="0" smtClean="0"/>
              <a:t>C.  Katy  Lizbeth  Zavala  Picón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3851920" y="5877272"/>
            <a:ext cx="9361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COORDINACIÓN SOCIAL DE ATENCION A LA MUJER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ATENCION A LA MUJER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Verónica Prado Ortiz 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270892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716016" y="1772816"/>
            <a:ext cx="0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SALUD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052736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ENCARGADA DEPARTAMENTO DE SALUD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Araceli Pedroza Hernández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GESTOR DE APOYOS DE SALUD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Francisco Juárez  Quintero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24208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VERIFICADOR SANITARIO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Juan Manuel Guerra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39330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CHOFER   G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Axel Alfredo Valadez  Hernández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4427984" y="2708920"/>
            <a:ext cx="28803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572000" y="1772816"/>
            <a:ext cx="0" cy="21602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DIRECCION DE SEGURIDAD PUBLICA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83671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 smtClean="0"/>
              <a:t> </a:t>
            </a:r>
            <a:r>
              <a:rPr lang="es-MX" sz="1600" dirty="0" smtClean="0"/>
              <a:t>DIR. DEPARTAMENTO DE SEGURIDAD PUBLICA </a:t>
            </a:r>
            <a:endParaRPr lang="es-MX" sz="1600" dirty="0"/>
          </a:p>
          <a:p>
            <a:pPr algn="ctr" eaLnBrk="1" hangingPunct="1"/>
            <a:r>
              <a:rPr lang="es-MX" sz="1600" b="1" dirty="0" smtClean="0"/>
              <a:t>C.  Javier Alejandro Garibay  de la Cruz</a:t>
            </a:r>
            <a:endParaRPr lang="es-ES" sz="16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</a:t>
            </a:r>
          </a:p>
          <a:p>
            <a:pPr algn="ctr" eaLnBrk="1" hangingPunct="1"/>
            <a:r>
              <a:rPr lang="es-MX" sz="1200" b="1" dirty="0" smtClean="0"/>
              <a:t>Rolando Rivas Martínez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José Martin Padilla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4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 smtClean="0"/>
          </a:p>
          <a:p>
            <a:pPr algn="ctr" eaLnBrk="1" hangingPunct="1"/>
            <a:r>
              <a:rPr lang="es-MX" sz="1200" dirty="0" smtClean="0"/>
              <a:t>PRIMER COMANDANTE  POLICIA</a:t>
            </a:r>
          </a:p>
          <a:p>
            <a:pPr algn="ctr" eaLnBrk="1" hangingPunct="1"/>
            <a:r>
              <a:rPr lang="es-MX" sz="1200" dirty="0" smtClean="0"/>
              <a:t>C. Martin Gómez del Campo </a:t>
            </a:r>
          </a:p>
          <a:p>
            <a:pPr algn="ctr" eaLnBrk="1" hangingPunct="1"/>
            <a:endParaRPr lang="es-MX" sz="1200" b="1" dirty="0" smtClean="0"/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13285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PRIMER COMANDANTE  TRANSITO </a:t>
            </a:r>
          </a:p>
          <a:p>
            <a:pPr marL="228600" indent="-228600" algn="ctr" eaLnBrk="1" hangingPunct="1"/>
            <a:r>
              <a:rPr lang="es-MX" sz="1200" b="1" dirty="0" smtClean="0"/>
              <a:t>C.  Alberto Guzmán  Contreras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92494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SECRETARIA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71703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Fernando Robledo  López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816" y="4797152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 smtClean="0"/>
              <a:t>SEGUNDO COMANDANTE 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 smtClean="0"/>
              <a:t>Miguel  Ángel Pérez Velázquez  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644008" y="1556792"/>
            <a:ext cx="72008" cy="32403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355976" y="2492896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4427984" y="3212976"/>
            <a:ext cx="3516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427984" y="4005064"/>
            <a:ext cx="3432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064740" y="908720"/>
            <a:ext cx="3055645" cy="338554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latin typeface="Berlin Sans FB Demi" pitchFamily="34" charset="0"/>
              </a:rPr>
              <a:t>HONORABLE AYUNTAMIENTO</a:t>
            </a:r>
            <a:endParaRPr lang="es-ES" sz="1600" b="1" dirty="0"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6869" name="_s517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60032" y="2420888"/>
            <a:ext cx="3889375" cy="1256978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SINDICATURA</a:t>
            </a:r>
          </a:p>
        </p:txBody>
      </p:sp>
      <p:sp>
        <p:nvSpPr>
          <p:cNvPr id="368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889375" cy="132898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>
                <a:latin typeface="+mj-lt"/>
              </a:rPr>
              <a:t>REGIDURIA </a:t>
            </a:r>
          </a:p>
        </p:txBody>
      </p:sp>
      <p:sp>
        <p:nvSpPr>
          <p:cNvPr id="36883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4509120"/>
            <a:ext cx="3889375" cy="168902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SECRETARIA DEL </a:t>
            </a:r>
          </a:p>
          <a:p>
            <a:pPr algn="ctr" eaLnBrk="1" hangingPunct="1">
              <a:defRPr/>
            </a:pPr>
            <a:r>
              <a:rPr lang="es-MX" b="1" dirty="0"/>
              <a:t>H. AYUNTAMIENTO</a:t>
            </a:r>
          </a:p>
        </p:txBody>
      </p:sp>
      <p:sp>
        <p:nvSpPr>
          <p:cNvPr id="36890" name="Rectangl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152675">
            <a:off x="7321701" y="1286321"/>
            <a:ext cx="1300356" cy="307777"/>
          </a:xfrm>
          <a:prstGeom prst="rect">
            <a:avLst/>
          </a:prstGeom>
          <a:solidFill>
            <a:srgbClr val="C00000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latin typeface="Berlin Sans FB Demi" pitchFamily="34" charset="0"/>
              </a:rPr>
              <a:t>DIRECCIONES</a:t>
            </a:r>
            <a:endParaRPr lang="es-ES" sz="1400" b="1" dirty="0"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615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28469"/>
            <a:ext cx="2118767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9992" y="1340768"/>
            <a:ext cx="72008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211960" y="3068959"/>
            <a:ext cx="720080" cy="14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4499991" y="2420939"/>
            <a:ext cx="571" cy="100806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010400" y="-381000"/>
            <a:ext cx="2133600" cy="22860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900" b="1" smtClean="0"/>
              <a:t>PRESIDENCIA</a:t>
            </a:r>
            <a:endParaRPr lang="es-ES" sz="900" b="1" smtClean="0"/>
          </a:p>
        </p:txBody>
      </p:sp>
      <p:sp>
        <p:nvSpPr>
          <p:cNvPr id="7173" name="Line 33"/>
          <p:cNvSpPr>
            <a:spLocks noChangeShapeType="1"/>
          </p:cNvSpPr>
          <p:nvPr/>
        </p:nvSpPr>
        <p:spPr bwMode="auto">
          <a:xfrm>
            <a:off x="4500563" y="3408363"/>
            <a:ext cx="577850" cy="460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71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412776"/>
            <a:ext cx="5328592" cy="10076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P R E S I D E N T </a:t>
            </a:r>
            <a:r>
              <a:rPr lang="es-MX" sz="2000" dirty="0" smtClean="0"/>
              <a:t>A </a:t>
            </a:r>
            <a:endParaRPr lang="es-MX" sz="2000" dirty="0"/>
          </a:p>
          <a:p>
            <a:pPr algn="ctr" eaLnBrk="1" hangingPunct="1"/>
            <a:r>
              <a:rPr lang="es-MX" sz="2000" b="1" dirty="0" smtClean="0"/>
              <a:t>Ing. Ma Guadalupe Rodríguez Martínez</a:t>
            </a:r>
            <a:endParaRPr lang="es-ES" sz="2000" b="1" dirty="0"/>
          </a:p>
        </p:txBody>
      </p:sp>
      <p:sp>
        <p:nvSpPr>
          <p:cNvPr id="717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12976"/>
            <a:ext cx="432117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 smtClean="0"/>
              <a:t>SECRETARIO </a:t>
            </a:r>
            <a:r>
              <a:rPr lang="es-MX" sz="1400" dirty="0"/>
              <a:t>PARTICULAR</a:t>
            </a:r>
          </a:p>
          <a:p>
            <a:pPr algn="ctr" eaLnBrk="1" hangingPunct="1"/>
            <a:r>
              <a:rPr lang="es-ES" sz="1400" b="1" dirty="0" smtClean="0"/>
              <a:t>Marco Antonio García Anguiano</a:t>
            </a:r>
            <a:endParaRPr lang="es-ES" sz="1400" b="1" dirty="0"/>
          </a:p>
        </p:txBody>
      </p:sp>
      <p:sp>
        <p:nvSpPr>
          <p:cNvPr id="37935" name="Rectangle 4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909522">
            <a:off x="7452320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635896" y="332656"/>
            <a:ext cx="2114748" cy="584775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PRESIDENCIA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718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789040"/>
            <a:ext cx="4321175" cy="9363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dirty="0" smtClean="0"/>
          </a:p>
          <a:p>
            <a:pPr algn="ctr" eaLnBrk="1" hangingPunct="1"/>
            <a:r>
              <a:rPr lang="es-MX" sz="1400" dirty="0" smtClean="0"/>
              <a:t>ASISTENTE PERSONAL DE LA PRESIDENTA</a:t>
            </a:r>
          </a:p>
          <a:p>
            <a:pPr algn="ctr" eaLnBrk="1" hangingPunct="1"/>
            <a:r>
              <a:rPr lang="es-MX" sz="1400" b="1" dirty="0" smtClean="0"/>
              <a:t>Rosa Castañón Dávila</a:t>
            </a:r>
          </a:p>
          <a:p>
            <a:pPr algn="ctr" eaLnBrk="1" hangingPunct="1"/>
            <a:endParaRPr lang="es-MX" sz="1400" dirty="0" smtClean="0"/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ES" sz="1400" b="1" dirty="0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1763688" y="2492896"/>
            <a:ext cx="0" cy="12959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4500563" y="328612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819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0313" y="3714750"/>
            <a:ext cx="3960812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ASESOR JURIDICO</a:t>
            </a:r>
            <a:endParaRPr lang="es-ES" sz="1600" dirty="0"/>
          </a:p>
          <a:p>
            <a:pPr algn="ctr" eaLnBrk="1" hangingPunct="1"/>
            <a:r>
              <a:rPr lang="es-MX" b="1" dirty="0" smtClean="0"/>
              <a:t>Lic</a:t>
            </a:r>
            <a:r>
              <a:rPr lang="es-MX" sz="1600" b="1" dirty="0" smtClean="0"/>
              <a:t>. Mario Eduardo Castillo Sánchez </a:t>
            </a:r>
            <a:endParaRPr lang="es-ES" sz="1600" b="1" dirty="0"/>
          </a:p>
        </p:txBody>
      </p:sp>
      <p:sp>
        <p:nvSpPr>
          <p:cNvPr id="819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7463" y="4797425"/>
            <a:ext cx="3886200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ASISTENTE DE </a:t>
            </a:r>
            <a:r>
              <a:rPr lang="es-MX" sz="1600" dirty="0" smtClean="0"/>
              <a:t>SINDICATURA</a:t>
            </a:r>
          </a:p>
          <a:p>
            <a:pPr algn="ctr" eaLnBrk="1" hangingPunct="1"/>
            <a:r>
              <a:rPr lang="es-MX" sz="1600" b="1" dirty="0" smtClean="0"/>
              <a:t>Ma. de la Luz González Hernández</a:t>
            </a:r>
            <a:endParaRPr lang="es-MX" sz="1600" b="1" dirty="0"/>
          </a:p>
        </p:txBody>
      </p:sp>
      <p:sp>
        <p:nvSpPr>
          <p:cNvPr id="81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349500"/>
            <a:ext cx="5832475" cy="922338"/>
          </a:xfrm>
          <a:prstGeom prst="roundRect">
            <a:avLst>
              <a:gd name="adj" fmla="val 14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S I N D I C O</a:t>
            </a:r>
          </a:p>
          <a:p>
            <a:pPr algn="ctr" eaLnBrk="1" hangingPunct="1"/>
            <a:r>
              <a:rPr lang="es-MX" sz="2000" b="1" dirty="0" smtClean="0"/>
              <a:t>T.S.U. Gualberto Torres Pérez</a:t>
            </a:r>
            <a:endParaRPr lang="es-ES" sz="2000" b="1" dirty="0"/>
          </a:p>
        </p:txBody>
      </p:sp>
      <p:sp>
        <p:nvSpPr>
          <p:cNvPr id="43011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980728"/>
            <a:ext cx="1508125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SINDICATURA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22" name="Rectangl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476672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39" name="Rectangl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200705">
            <a:off x="723629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820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944216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"/>
          <p:cNvSpPr>
            <a:spLocks noChangeShapeType="1"/>
          </p:cNvSpPr>
          <p:nvPr/>
        </p:nvSpPr>
        <p:spPr bwMode="auto">
          <a:xfrm flipH="1">
            <a:off x="4643438" y="486886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387350"/>
            <a:ext cx="1447800" cy="2857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1000" b="1" smtClean="0"/>
              <a:t>REGIDORES</a:t>
            </a:r>
            <a:endParaRPr lang="es-ES" sz="1000" b="1" smtClean="0"/>
          </a:p>
        </p:txBody>
      </p:sp>
      <p:sp>
        <p:nvSpPr>
          <p:cNvPr id="9220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205038"/>
            <a:ext cx="6192837" cy="27368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b="1" dirty="0" smtClean="0"/>
              <a:t>T.S.U. María Dolores Cervantes Carranco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María Elena Flores Luna 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C. Elsa Valadez Martínez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LIC. María del Socorro Rodríguez Hernández.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Ezequiel Díaz Pacheco</a:t>
            </a:r>
            <a:endParaRPr lang="es-MX" sz="1700" b="1" dirty="0"/>
          </a:p>
          <a:p>
            <a:pPr algn="ctr" eaLnBrk="1" hangingPunct="1"/>
            <a:r>
              <a:rPr lang="es-MX" sz="1700" b="1" dirty="0" smtClean="0"/>
              <a:t>ING. Diego Portugal Araiza</a:t>
            </a:r>
          </a:p>
          <a:p>
            <a:pPr algn="ctr" eaLnBrk="1" hangingPunct="1"/>
            <a:r>
              <a:rPr lang="es-MX" sz="1700" b="1" dirty="0" smtClean="0"/>
              <a:t>LIC. Juan Miguel Díaz de León</a:t>
            </a:r>
          </a:p>
          <a:p>
            <a:pPr algn="ctr" eaLnBrk="1" hangingPunct="1"/>
            <a:r>
              <a:rPr lang="es-MX" sz="1700" b="1" dirty="0" smtClean="0"/>
              <a:t>ING. Saúl Ortiz Beltrán</a:t>
            </a:r>
          </a:p>
          <a:p>
            <a:pPr eaLnBrk="1" hangingPunct="1"/>
            <a:endParaRPr lang="es-MX" sz="1700" b="1" dirty="0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H="1">
            <a:off x="4284663" y="5443538"/>
            <a:ext cx="7191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1987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7904" y="1196752"/>
            <a:ext cx="1296988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REGIDORES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00" name="Rectangl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260648"/>
            <a:ext cx="3065462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16" name="Rectangle 3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475116">
            <a:off x="7596336" y="1484784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9226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050" y="5229225"/>
            <a:ext cx="5111750" cy="863600"/>
          </a:xfrm>
          <a:prstGeom prst="roundRect">
            <a:avLst>
              <a:gd name="adj" fmla="val 644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SECRETARIA</a:t>
            </a:r>
            <a:endParaRPr lang="es-ES" sz="1300" dirty="0"/>
          </a:p>
          <a:p>
            <a:pPr algn="ctr" eaLnBrk="1" hangingPunct="1"/>
            <a:r>
              <a:rPr lang="es-MX" sz="1400" b="1" dirty="0"/>
              <a:t>C</a:t>
            </a:r>
            <a:r>
              <a:rPr lang="es-MX" sz="1400" b="1" dirty="0" smtClean="0"/>
              <a:t>. María del Carmen Guerra Salazar</a:t>
            </a:r>
            <a:endParaRPr lang="es-MX" sz="1400" b="1" dirty="0"/>
          </a:p>
        </p:txBody>
      </p:sp>
      <p:pic>
        <p:nvPicPr>
          <p:cNvPr id="922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47180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0648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4572000" y="2060575"/>
            <a:ext cx="0" cy="295260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3851275" y="4438650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 flipH="1">
            <a:off x="4067175" y="3500438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0247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3214688"/>
            <a:ext cx="3633788" cy="50323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ASESOR JURIDICO</a:t>
            </a:r>
            <a:endParaRPr lang="es-MX" sz="1300" dirty="0"/>
          </a:p>
          <a:p>
            <a:pPr algn="ctr" eaLnBrk="1" hangingPunct="1"/>
            <a:r>
              <a:rPr lang="es-MX" sz="1300" b="1" dirty="0" smtClean="0"/>
              <a:t>Lic.  Oscar Miguel Cortez </a:t>
            </a:r>
            <a:r>
              <a:rPr lang="es-MX" sz="1300" b="1" dirty="0" err="1" smtClean="0"/>
              <a:t>Cibrían</a:t>
            </a:r>
            <a:endParaRPr lang="es-MX" sz="1300" b="1" dirty="0"/>
          </a:p>
        </p:txBody>
      </p:sp>
      <p:sp>
        <p:nvSpPr>
          <p:cNvPr id="1024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363" y="4222750"/>
            <a:ext cx="4067175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RESPONSABLE DEL ARCHIVO GENERAL MUNICIPAL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C. José Juan Salas Flores </a:t>
            </a:r>
            <a:endParaRPr lang="es-MX" sz="1200" b="1" dirty="0"/>
          </a:p>
        </p:txBody>
      </p:sp>
      <p:sp>
        <p:nvSpPr>
          <p:cNvPr id="10249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1556792"/>
            <a:ext cx="4948237" cy="719137"/>
          </a:xfrm>
          <a:prstGeom prst="roundRect">
            <a:avLst>
              <a:gd name="adj" fmla="val 2031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dirty="0"/>
              <a:t>SECRETARIO DEL H. </a:t>
            </a:r>
            <a:r>
              <a:rPr lang="es-MX" sz="1700" dirty="0" smtClean="0"/>
              <a:t>AYUNTAMIENTO</a:t>
            </a:r>
            <a:endParaRPr lang="es-ES" sz="1700" dirty="0"/>
          </a:p>
          <a:p>
            <a:pPr algn="ctr" eaLnBrk="1" hangingPunct="1"/>
            <a:r>
              <a:rPr lang="es-ES" sz="1700" b="1" dirty="0" smtClean="0"/>
              <a:t>Prof. Gelacio Virgen Servín </a:t>
            </a:r>
            <a:endParaRPr lang="es-ES" sz="1700" b="1" dirty="0"/>
          </a:p>
        </p:txBody>
      </p:sp>
      <p:sp>
        <p:nvSpPr>
          <p:cNvPr id="1025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284984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</a:t>
            </a:r>
            <a:r>
              <a:rPr lang="es-MX" sz="1300" dirty="0" smtClean="0"/>
              <a:t>DE SECRETARIA</a:t>
            </a:r>
            <a:endParaRPr lang="es-ES" sz="1300" dirty="0"/>
          </a:p>
          <a:p>
            <a:pPr algn="ctr" eaLnBrk="1" hangingPunct="1"/>
            <a:r>
              <a:rPr lang="es-MX" sz="1400" b="1" dirty="0" smtClean="0"/>
              <a:t>Gabriela Macías Martínez </a:t>
            </a:r>
            <a:endParaRPr lang="es-MX" sz="1400" b="1" dirty="0"/>
          </a:p>
        </p:txBody>
      </p:sp>
      <p:sp>
        <p:nvSpPr>
          <p:cNvPr id="10251" name="Rectangle 68"/>
          <p:cNvSpPr>
            <a:spLocks noChangeArrowheads="1"/>
          </p:cNvSpPr>
          <p:nvPr/>
        </p:nvSpPr>
        <p:spPr bwMode="auto">
          <a:xfrm>
            <a:off x="323528" y="4222750"/>
            <a:ext cx="3675385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 smtClean="0"/>
              <a:t>SECRETARIA B</a:t>
            </a:r>
            <a:endParaRPr lang="es-MX" sz="1300" dirty="0"/>
          </a:p>
          <a:p>
            <a:pPr algn="ctr" eaLnBrk="1" hangingPunct="1"/>
            <a:r>
              <a:rPr lang="es-MX" sz="1300" b="1" dirty="0" smtClean="0"/>
              <a:t> Cristina Robledo Rojas</a:t>
            </a:r>
            <a:endParaRPr lang="es-MX" sz="1300" b="1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555776" y="548680"/>
            <a:ext cx="3662363" cy="338554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1022" name="Rectangle 6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796178">
            <a:off x="7524328" y="1412776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0982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6309320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  </a:t>
            </a:r>
          </a:p>
        </p:txBody>
      </p:sp>
      <p:pic>
        <p:nvPicPr>
          <p:cNvPr id="1026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88640"/>
            <a:ext cx="136815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9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784" y="5013176"/>
            <a:ext cx="3635896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ES" sz="1200" dirty="0" smtClean="0"/>
              <a:t>INSPECTOR DE FIZACALIZACION</a:t>
            </a:r>
            <a:endParaRPr lang="es-ES" sz="1200" dirty="0"/>
          </a:p>
          <a:p>
            <a:pPr algn="ctr" eaLnBrk="1" hangingPunct="1"/>
            <a:r>
              <a:rPr lang="es-MX" sz="1200" b="1" dirty="0" smtClean="0"/>
              <a:t>Lic. David Herrera Romero</a:t>
            </a:r>
            <a:endParaRPr lang="es-MX" sz="1200" b="1" dirty="0"/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 flipH="1">
            <a:off x="4572000" y="558924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6" y="2636912"/>
            <a:ext cx="3082925" cy="396875"/>
          </a:xfrm>
          <a:prstGeom prst="roundRect">
            <a:avLst>
              <a:gd name="adj" fmla="val 25894"/>
            </a:avLst>
          </a:prstGeom>
          <a:solidFill>
            <a:schemeClr val="hlink"/>
          </a:solidFill>
          <a:ln w="381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 smtClean="0">
                <a:solidFill>
                  <a:schemeClr val="bg1"/>
                </a:solidFill>
                <a:latin typeface="Berlin Sans FB Demi" pitchFamily="34" charset="0"/>
              </a:rPr>
              <a:t>PLANEACION </a:t>
            </a:r>
            <a:endParaRPr lang="es-MX" sz="16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20" name="Line 46"/>
          <p:cNvSpPr>
            <a:spLocks noChangeShapeType="1"/>
          </p:cNvSpPr>
          <p:nvPr/>
        </p:nvSpPr>
        <p:spPr bwMode="auto">
          <a:xfrm flipH="1">
            <a:off x="1475656" y="1916832"/>
            <a:ext cx="568449" cy="72789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275856" y="1700808"/>
            <a:ext cx="2689225" cy="338138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</a:t>
            </a:r>
          </a:p>
        </p:txBody>
      </p:sp>
      <p:sp>
        <p:nvSpPr>
          <p:cNvPr id="4507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824" y="548680"/>
            <a:ext cx="3662363" cy="37465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45083" name="Rectangle 2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 rot="669796">
            <a:off x="7308304" y="1340768"/>
            <a:ext cx="1327150" cy="342900"/>
          </a:xfrm>
          <a:prstGeom prst="rect">
            <a:avLst/>
          </a:prstGeom>
          <a:solidFill>
            <a:schemeClr val="hlink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DIRECCIONES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3068960"/>
            <a:ext cx="5668963" cy="1392238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JUECES CALIFICADORES </a:t>
            </a:r>
            <a:endParaRPr lang="es-MX" dirty="0" smtClean="0"/>
          </a:p>
          <a:p>
            <a:pPr algn="ctr" eaLnBrk="1" hangingPunct="1"/>
            <a:endParaRPr lang="es-MX" dirty="0"/>
          </a:p>
          <a:p>
            <a:pPr algn="ctr" eaLnBrk="1" hangingPunct="1"/>
            <a:r>
              <a:rPr lang="es-MX" b="1" dirty="0" smtClean="0"/>
              <a:t>Lic. Moisés Torres Alba</a:t>
            </a:r>
          </a:p>
          <a:p>
            <a:pPr algn="ctr" eaLnBrk="1" hangingPunct="1"/>
            <a:endParaRPr lang="es-MX" b="1" dirty="0"/>
          </a:p>
          <a:p>
            <a:pPr algn="ctr" eaLnBrk="1" hangingPunct="1"/>
            <a:r>
              <a:rPr lang="es-MX" b="1" dirty="0" smtClean="0"/>
              <a:t>Lic. Moisés Rangel Zavala</a:t>
            </a:r>
            <a:endParaRPr lang="es-ES" b="1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8" name="Line 46"/>
          <p:cNvSpPr>
            <a:spLocks noChangeShapeType="1"/>
          </p:cNvSpPr>
          <p:nvPr/>
        </p:nvSpPr>
        <p:spPr bwMode="auto">
          <a:xfrm flipH="1" flipV="1">
            <a:off x="4598287" y="2071678"/>
            <a:ext cx="45719" cy="99728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5470605</TotalTime>
  <Words>2206</Words>
  <Application>Microsoft Office PowerPoint</Application>
  <PresentationFormat>Presentación en pantalla (4:3)</PresentationFormat>
  <Paragraphs>616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Viajes</vt:lpstr>
      <vt:lpstr>Diapositiva 1</vt:lpstr>
      <vt:lpstr>Diapositiva 2</vt:lpstr>
      <vt:lpstr>Diapositiva 3</vt:lpstr>
      <vt:lpstr>Diapositiva 4</vt:lpstr>
      <vt:lpstr>PRESIDENCIA</vt:lpstr>
      <vt:lpstr>Diapositiva 6</vt:lpstr>
      <vt:lpstr>REGIDORES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Presidencia Municipal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Jimmy Mortem</dc:creator>
  <cp:lastModifiedBy>Nómina</cp:lastModifiedBy>
  <cp:revision>1524</cp:revision>
  <dcterms:created xsi:type="dcterms:W3CDTF">2003-10-02T15:47:19Z</dcterms:created>
  <dcterms:modified xsi:type="dcterms:W3CDTF">2019-04-23T20:12:00Z</dcterms:modified>
</cp:coreProperties>
</file>