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notesMasterIdLst>
    <p:notesMasterId r:id="rId42"/>
  </p:notesMasterIdLst>
  <p:handoutMasterIdLst>
    <p:handoutMasterId r:id="rId43"/>
  </p:handoutMasterIdLst>
  <p:sldIdLst>
    <p:sldId id="276" r:id="rId2"/>
    <p:sldId id="273" r:id="rId3"/>
    <p:sldId id="257" r:id="rId4"/>
    <p:sldId id="274" r:id="rId5"/>
    <p:sldId id="275" r:id="rId6"/>
    <p:sldId id="280" r:id="rId7"/>
    <p:sldId id="279" r:id="rId8"/>
    <p:sldId id="278" r:id="rId9"/>
    <p:sldId id="282" r:id="rId10"/>
    <p:sldId id="309" r:id="rId11"/>
    <p:sldId id="283" r:id="rId12"/>
    <p:sldId id="311" r:id="rId13"/>
    <p:sldId id="284" r:id="rId14"/>
    <p:sldId id="286" r:id="rId15"/>
    <p:sldId id="288" r:id="rId16"/>
    <p:sldId id="287" r:id="rId17"/>
    <p:sldId id="285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8" r:id="rId37"/>
    <p:sldId id="313" r:id="rId38"/>
    <p:sldId id="312" r:id="rId39"/>
    <p:sldId id="307" r:id="rId40"/>
    <p:sldId id="310" r:id="rId41"/>
  </p:sldIdLst>
  <p:sldSz cx="9144000" cy="6858000" type="screen4x3"/>
  <p:notesSz cx="7010400" cy="92964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9900"/>
    <a:srgbClr val="B2B2B2"/>
    <a:srgbClr val="33CCFF"/>
    <a:srgbClr val="FFFF99"/>
    <a:srgbClr val="333399"/>
    <a:srgbClr val="6600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0" autoAdjust="0"/>
    <p:restoredTop sz="96890" autoAdjust="0"/>
  </p:normalViewPr>
  <p:slideViewPr>
    <p:cSldViewPr>
      <p:cViewPr varScale="1">
        <p:scale>
          <a:sx n="68" d="100"/>
          <a:sy n="68" d="100"/>
        </p:scale>
        <p:origin x="1356" y="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6967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434" y="0"/>
            <a:ext cx="3036966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059"/>
            <a:ext cx="3036967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434" y="8831059"/>
            <a:ext cx="3036966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5036129-E5CB-4518-8F5E-9B96C428791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7060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6967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434" y="0"/>
            <a:ext cx="3036966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830" y="4415529"/>
            <a:ext cx="5140742" cy="4182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059"/>
            <a:ext cx="3036967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434" y="8831059"/>
            <a:ext cx="3036966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ABE60F0-4858-47D4-99F0-E758629522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1201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6F49E1-4FC7-4918-83A9-A5A411F9EDE3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654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7F6267A5-9F27-4EE3-9105-15146495BCA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0" y="-26988"/>
            <a:ext cx="9144000" cy="131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4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Presidencia Municipal </a:t>
            </a:r>
          </a:p>
          <a:p>
            <a:pPr algn="ctr" eaLnBrk="1" hangingPunct="1">
              <a:defRPr/>
            </a:pPr>
            <a:r>
              <a:rPr lang="es-MX" sz="4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San Felipe, Gto.</a:t>
            </a:r>
            <a:endParaRPr lang="es-E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4" name="Picture 7" descr="01 Logo AUTORIZAD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850" y="73025"/>
            <a:ext cx="92075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 descr="Eskudo 03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81963" y="207963"/>
            <a:ext cx="738187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transition spd="slow"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20278" y="548680"/>
            <a:ext cx="359746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DEPARTAMENTO DE PLANEACION 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32656"/>
            <a:ext cx="2160240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142931"/>
            <a:ext cx="1614711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99792" y="1340768"/>
            <a:ext cx="4248472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DIR. PLANEACION </a:t>
            </a:r>
          </a:p>
          <a:p>
            <a:pPr algn="ctr" eaLnBrk="1" hangingPunct="1"/>
            <a:r>
              <a:rPr lang="es-MX" b="1" dirty="0"/>
              <a:t>Lic. Jorge Luis Barrientos Orta</a:t>
            </a:r>
            <a:endParaRPr lang="es-ES" b="1" dirty="0"/>
          </a:p>
        </p:txBody>
      </p:sp>
      <p:sp>
        <p:nvSpPr>
          <p:cNvPr id="6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87824" y="3068960"/>
            <a:ext cx="3744913" cy="575816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/>
              <a:t> SECRETARIA F</a:t>
            </a:r>
            <a:endParaRPr lang="es-ES" sz="1300" dirty="0"/>
          </a:p>
          <a:p>
            <a:pPr algn="ctr" eaLnBrk="1" hangingPunct="1"/>
            <a:r>
              <a:rPr lang="es-MX" sz="1400" b="1" dirty="0"/>
              <a:t>C. Karina Aguiñaga Soria </a:t>
            </a:r>
          </a:p>
        </p:txBody>
      </p:sp>
      <p:sp>
        <p:nvSpPr>
          <p:cNvPr id="9" name="Line 46"/>
          <p:cNvSpPr>
            <a:spLocks noChangeShapeType="1"/>
          </p:cNvSpPr>
          <p:nvPr/>
        </p:nvSpPr>
        <p:spPr bwMode="auto">
          <a:xfrm flipH="1" flipV="1">
            <a:off x="4788024" y="2060848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0" name="Rectangl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rot="669796">
            <a:off x="7308304" y="1340768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99792" y="836712"/>
            <a:ext cx="4248472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TESORERIA  MUNICIPAL</a:t>
            </a:r>
          </a:p>
          <a:p>
            <a:pPr algn="ctr" eaLnBrk="1" hangingPunct="1"/>
            <a:r>
              <a:rPr lang="es-MX" b="1" dirty="0"/>
              <a:t>C.P. OLIVIA ORTIZ PEREZ </a:t>
            </a:r>
            <a:endParaRPr lang="es-ES" b="1" dirty="0"/>
          </a:p>
        </p:txBody>
      </p:sp>
      <p:sp>
        <p:nvSpPr>
          <p:cNvPr id="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552" y="285293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ECARGADA DE INGRESOS</a:t>
            </a:r>
          </a:p>
          <a:p>
            <a:pPr algn="ctr" eaLnBrk="1" hangingPunct="1"/>
            <a:r>
              <a:rPr lang="es-MX" sz="1200" b="1" dirty="0"/>
              <a:t>Lic. Marisol Ibarra Silva</a:t>
            </a:r>
          </a:p>
          <a:p>
            <a:pPr algn="ctr" eaLnBrk="1" hangingPunct="1"/>
            <a:endParaRPr lang="es-MX" sz="1200" b="1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6010" y="453702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CORDINADOR DE EGRESOS</a:t>
            </a:r>
          </a:p>
          <a:p>
            <a:pPr algn="ctr" eaLnBrk="1" hangingPunct="1"/>
            <a:r>
              <a:rPr lang="es-MX" sz="1200" b="1" dirty="0"/>
              <a:t>C. Erika  Guadalupe Rodríguez Solís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7544" y="37170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JEFE DE OFICINA DE EGRESOS</a:t>
            </a:r>
          </a:p>
          <a:p>
            <a:pPr algn="ctr" eaLnBrk="1" hangingPunct="1"/>
            <a:r>
              <a:rPr lang="es-MX" sz="1200" b="1" dirty="0"/>
              <a:t>T.S.U. J. Guadalupe Alonso Rodríguez</a:t>
            </a:r>
          </a:p>
          <a:p>
            <a:pPr algn="ctr" eaLnBrk="1" hangingPunct="1"/>
            <a:endParaRPr lang="es-MX" sz="12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48064" y="37170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ENCARGADO DE INVENTARIO</a:t>
            </a:r>
          </a:p>
          <a:p>
            <a:pPr algn="ctr" eaLnBrk="1" hangingPunct="1"/>
            <a:r>
              <a:rPr lang="es-MX" sz="1200" b="1" dirty="0"/>
              <a:t>C. Juan Pablo Carrera Martínez</a:t>
            </a:r>
          </a:p>
          <a:p>
            <a:pPr algn="ctr" eaLnBrk="1" hangingPunct="1"/>
            <a:r>
              <a:rPr lang="es-MX" sz="1200" b="1" dirty="0"/>
              <a:t> </a:t>
            </a:r>
            <a:endParaRPr lang="es-ES" sz="1200" b="1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48064" y="285293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ENCARGADA  DE PROGRAMAS POR CONVENIO</a:t>
            </a:r>
          </a:p>
          <a:p>
            <a:pPr algn="ctr" eaLnBrk="1" hangingPunct="1"/>
            <a:r>
              <a:rPr lang="es-MX" sz="1200" b="1" dirty="0"/>
              <a:t>T.S.U. Luz María Castillo Ortiz</a:t>
            </a:r>
          </a:p>
          <a:p>
            <a:pPr algn="ctr" eaLnBrk="1" hangingPunct="1"/>
            <a:endParaRPr lang="es-MX" sz="1200" b="1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560" y="19168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ENCARGADA DE GASTO CORRIENTE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Ing. Mayra Guadalupe Rodríguez Ligas 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48064" y="198884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TESORERIA</a:t>
            </a:r>
          </a:p>
          <a:p>
            <a:pPr algn="ctr" eaLnBrk="1" hangingPunct="1"/>
            <a:r>
              <a:rPr lang="es-MX" sz="1200" b="1" dirty="0"/>
              <a:t>Lic. Ana Laura Carranco González </a:t>
            </a:r>
          </a:p>
          <a:p>
            <a:pPr algn="ctr" eaLnBrk="1" hangingPunct="1"/>
            <a:r>
              <a:rPr lang="es-MX" sz="1200" b="1" dirty="0"/>
              <a:t> </a:t>
            </a:r>
            <a:endParaRPr lang="es-ES" sz="1200" b="1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48064" y="450912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JEFE DE UNIDAD EGRESOS</a:t>
            </a:r>
          </a:p>
          <a:p>
            <a:pPr algn="ctr" eaLnBrk="1" hangingPunct="1"/>
            <a:r>
              <a:rPr lang="es-MX" sz="1200" b="1" dirty="0"/>
              <a:t>Lic. Juan Manuel Velázquez López </a:t>
            </a:r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6" y="53012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PLACERO MUNICIPAL</a:t>
            </a:r>
          </a:p>
          <a:p>
            <a:pPr algn="ctr" eaLnBrk="1" hangingPunct="1"/>
            <a:r>
              <a:rPr lang="es-MX" sz="1200" b="1" dirty="0"/>
              <a:t>C. Antonio López Lozano </a:t>
            </a:r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368152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3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08012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27930" y="1269680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4" action="ppaction://hlinksldjump"/>
            </a:endParaRPr>
          </a:p>
        </p:txBody>
      </p:sp>
      <p:sp>
        <p:nvSpPr>
          <p:cNvPr id="16" name="Rectangle 1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6937" y="260648"/>
            <a:ext cx="2464136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TESORERIA MUNICIPAL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4" action="ppaction://hlinksldjump"/>
            </a:endParaRPr>
          </a:p>
        </p:txBody>
      </p:sp>
      <p:sp>
        <p:nvSpPr>
          <p:cNvPr id="17" name="AutoShape 2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96136" y="5301208"/>
            <a:ext cx="3082925" cy="396875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  IMPUESTOS INMOBILIARIOS</a:t>
            </a: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4644008" y="1628800"/>
            <a:ext cx="72008" cy="410445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4716016" y="5661248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V="1">
            <a:off x="4139952" y="2348880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4644008" y="2348880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V="1">
            <a:off x="4716016" y="4869160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V="1">
            <a:off x="3995936" y="5661248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V="1">
            <a:off x="4139952" y="3212976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V="1">
            <a:off x="4716016" y="3212976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V="1">
            <a:off x="4067944" y="4077072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V="1">
            <a:off x="4644008" y="4077072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V="1">
            <a:off x="4139952" y="4869160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9" name="AutoShape 2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24128" y="5882342"/>
            <a:ext cx="3154933" cy="650438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  </a:t>
            </a: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SISTEMA MUNICIPAL DE AGUA POTABLE Y ALCANTARILLADO</a:t>
            </a:r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4716016" y="5733256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31" name="AutoShape 2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536" y="6021288"/>
            <a:ext cx="3816424" cy="650438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  </a:t>
            </a: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RECURSOS MATERIALES , COMPRAS Y SUMINISTROS.</a:t>
            </a:r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H="1">
            <a:off x="4211960" y="5733256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</p:spTree>
  </p:cSld>
  <p:clrMapOvr>
    <a:masterClrMapping/>
  </p:clrMapOvr>
  <p:transition spd="slow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37672" y="260648"/>
            <a:ext cx="296267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UNIDAD DE TRANSPARENCIA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sp>
        <p:nvSpPr>
          <p:cNvPr id="3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760" y="836712"/>
            <a:ext cx="5112568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TITULAR DE LA UNIDAD DE TRANSPARENCIA</a:t>
            </a:r>
          </a:p>
          <a:p>
            <a:pPr algn="ctr" eaLnBrk="1" hangingPunct="1"/>
            <a:r>
              <a:rPr lang="es-MX" b="1" dirty="0"/>
              <a:t>C.  MARIA MANUELA GUERRA MARES </a:t>
            </a:r>
            <a:endParaRPr lang="es-ES" b="1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1368152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6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188640"/>
            <a:ext cx="108012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15816" y="278092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b="1" dirty="0"/>
              <a:t>AUXILIAR UNIDAD DE TRANSPARENCIA</a:t>
            </a:r>
          </a:p>
          <a:p>
            <a:pPr algn="ctr" eaLnBrk="1" hangingPunct="1"/>
            <a:r>
              <a:rPr lang="es-MX" sz="1200" b="1" dirty="0"/>
              <a:t>Ing. Emmanuel Hernández Ruiz</a:t>
            </a: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4716016" y="1556792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</p:spTree>
  </p:cSld>
  <p:clrMapOvr>
    <a:masterClrMapping/>
  </p:clrMapOvr>
  <p:transition spd="slow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22306" y="260648"/>
            <a:ext cx="3993401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IMPUESTOS INMOBILIARIOS Y CATASTRO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1368152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188640"/>
            <a:ext cx="108012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760" y="836712"/>
            <a:ext cx="5184576" cy="1008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/>
              <a:t>ENCARGADA DE IMPUESTOS INMOBILIARIOS</a:t>
            </a:r>
          </a:p>
          <a:p>
            <a:pPr algn="ctr" eaLnBrk="1" hangingPunct="1"/>
            <a:r>
              <a:rPr lang="es-MX" b="1" dirty="0"/>
              <a:t>Lic. Silvia Soto Claudio. </a:t>
            </a:r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560" y="2420888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CAJERA Y ENCARGADA DE EJECUCION</a:t>
            </a:r>
          </a:p>
          <a:p>
            <a:pPr algn="ctr" eaLnBrk="1" hangingPunct="1"/>
            <a:r>
              <a:rPr lang="es-MX" sz="1200" b="1" dirty="0"/>
              <a:t>C. Jessica </a:t>
            </a:r>
            <a:r>
              <a:rPr lang="es-MX" sz="1200" b="1" dirty="0" err="1"/>
              <a:t>Janette</a:t>
            </a:r>
            <a:r>
              <a:rPr lang="es-MX" sz="1200" b="1" dirty="0"/>
              <a:t> González Puente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59832" y="400506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NOTIFICADOR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Juan Daniel Macías Ortiz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4" y="2420888"/>
            <a:ext cx="381647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PROMOTORA DE REGULARIZACION DE PREDIOS </a:t>
            </a:r>
          </a:p>
          <a:p>
            <a:pPr algn="ctr" eaLnBrk="1" hangingPunct="1"/>
            <a:r>
              <a:rPr lang="es-MX" sz="1200" dirty="0"/>
              <a:t>RUSTICOS Y URBANOS</a:t>
            </a:r>
          </a:p>
          <a:p>
            <a:pPr algn="ctr" eaLnBrk="1" hangingPunct="1"/>
            <a:r>
              <a:rPr lang="es-MX" sz="1200" b="1" dirty="0"/>
              <a:t>C. Araceli Torres Ortiz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3059832" y="1916832"/>
            <a:ext cx="288032" cy="50405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6372200" y="1916832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644008" y="1916832"/>
            <a:ext cx="0" cy="208823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Rectangl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341688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27114" y="260648"/>
            <a:ext cx="3983783" cy="58477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SISTEMA MUNICIPAL DE AGUA POTABLE</a:t>
            </a:r>
          </a:p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Y ALCANTARILLADO DE OCAMPO.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1656184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188640"/>
            <a:ext cx="1584176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95736" y="1052736"/>
            <a:ext cx="5184576" cy="64807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/>
              <a:t>ENCARGADO DE SAPAO</a:t>
            </a:r>
          </a:p>
          <a:p>
            <a:pPr algn="ctr" eaLnBrk="1" hangingPunct="1"/>
            <a:r>
              <a:rPr lang="es-MX" b="1" dirty="0"/>
              <a:t>Ing. Genaro Erik Lara Avilés </a:t>
            </a:r>
          </a:p>
        </p:txBody>
      </p:sp>
      <p:sp>
        <p:nvSpPr>
          <p:cNvPr id="6" name="Rectangl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413696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4" y="2132856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INSPECTOR DE AGUA POTABLE</a:t>
            </a:r>
          </a:p>
          <a:p>
            <a:pPr algn="ctr" eaLnBrk="1" hangingPunct="1"/>
            <a:r>
              <a:rPr lang="es-MX" sz="1200" b="1" dirty="0"/>
              <a:t>C. Arturo Narváez Piñón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6" y="2060848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INSPECTOR DE RED DE AGUA POTABLE</a:t>
            </a:r>
          </a:p>
          <a:p>
            <a:pPr algn="ctr" eaLnBrk="1" hangingPunct="1"/>
            <a:r>
              <a:rPr lang="es-MX" sz="1200" b="1" dirty="0"/>
              <a:t>C. José de Jesús Narváez Martínez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6" y="3356992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JEFE DE OFICINA  DE INGRESOS DE SAPAO</a:t>
            </a:r>
          </a:p>
          <a:p>
            <a:pPr algn="ctr" eaLnBrk="1" hangingPunct="1"/>
            <a:r>
              <a:rPr lang="es-MX" sz="1200" b="1" dirty="0"/>
              <a:t>C. Norma verónica Medellín Rodríguez</a:t>
            </a:r>
            <a:r>
              <a:rPr lang="es-MX" sz="1200" dirty="0"/>
              <a:t>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99792" y="4293096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DE CULTURA  DEL AGUA</a:t>
            </a:r>
          </a:p>
          <a:p>
            <a:pPr algn="ctr" eaLnBrk="1" hangingPunct="1"/>
            <a:r>
              <a:rPr lang="es-MX" sz="1200" b="1" dirty="0"/>
              <a:t>Lic. Ma. Del socorro Hernández Saucedo</a:t>
            </a:r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4" y="3429000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CHOFER “D”</a:t>
            </a:r>
          </a:p>
          <a:p>
            <a:pPr algn="ctr" eaLnBrk="1" hangingPunct="1"/>
            <a:r>
              <a:rPr lang="es-MX" sz="1200" b="1" dirty="0"/>
              <a:t>C. Juan Ortiz de la Rosa</a:t>
            </a:r>
            <a:endParaRPr lang="es-MX" sz="1200" dirty="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4355976" y="1700808"/>
            <a:ext cx="72008" cy="25922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4355976" y="2492896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>
            <a:off x="3923928" y="2348880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3995936" y="3789040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4427984" y="3789040"/>
            <a:ext cx="36004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551662" y="4509120"/>
            <a:ext cx="2592338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TITULAR </a:t>
            </a:r>
          </a:p>
          <a:p>
            <a:pPr algn="ctr" eaLnBrk="1" hangingPunct="1"/>
            <a:r>
              <a:rPr lang="es-MX" sz="1200" b="1" dirty="0"/>
              <a:t>C. José Amado Rodríguez Mora </a:t>
            </a:r>
          </a:p>
        </p:txBody>
      </p:sp>
      <p:sp>
        <p:nvSpPr>
          <p:cNvPr id="2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5733256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AUX. DE COBRO Y CAJA</a:t>
            </a:r>
          </a:p>
          <a:p>
            <a:pPr algn="ctr" eaLnBrk="1" hangingPunct="1"/>
            <a:r>
              <a:rPr lang="es-MX" sz="1200" b="1" dirty="0"/>
              <a:t>C. Javier Parra Flores 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6300192" y="4941168"/>
            <a:ext cx="36004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1835696" y="4869160"/>
            <a:ext cx="936104" cy="86409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499992" y="5805264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AUX. DE FONTANERO A</a:t>
            </a:r>
          </a:p>
          <a:p>
            <a:pPr algn="ctr" eaLnBrk="1" hangingPunct="1"/>
            <a:r>
              <a:rPr lang="es-MX" sz="1200" b="1" dirty="0"/>
              <a:t>C. Gustavo Ivan Parra Flores 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RECURSOS MATERIALES , COMPRAS Y SUMINISTROS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728192" cy="10081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188640"/>
            <a:ext cx="158417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455922" y="1485705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6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9712" y="908720"/>
            <a:ext cx="5400600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DIR. RECURSOS MATERIALES Y SUMINISTROS</a:t>
            </a:r>
          </a:p>
          <a:p>
            <a:pPr algn="ctr" eaLnBrk="1" hangingPunct="1"/>
            <a:r>
              <a:rPr lang="es-MX" sz="1600" b="1" dirty="0"/>
              <a:t>Lic. Saúl Damián Aguiñaga Ortega</a:t>
            </a:r>
            <a:endParaRPr lang="es-ES" sz="1600" b="1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4928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ENC. DE CONTROL PRESUPUESTAL 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T.S.U Juan Carlos Galicia Prado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492896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SECRETARIA </a:t>
            </a:r>
          </a:p>
          <a:p>
            <a:pPr algn="ctr" eaLnBrk="1" hangingPunct="1"/>
            <a:r>
              <a:rPr lang="es-MX" sz="1200" b="1" dirty="0"/>
              <a:t>Ángel González Guerrero</a:t>
            </a:r>
            <a:endParaRPr lang="es-MX" sz="1200" dirty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4572000" y="285293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4572000" y="1700808"/>
            <a:ext cx="0" cy="216024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>
            <a:off x="3851920" y="285293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800" y="393305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CHOFER 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Jorge Adalberto Romo Tienda </a:t>
            </a:r>
            <a:endParaRPr lang="es-MX" sz="1200" dirty="0"/>
          </a:p>
        </p:txBody>
      </p:sp>
    </p:spTree>
  </p:cSld>
  <p:clrMapOvr>
    <a:masterClrMapping/>
  </p:clrMapOvr>
  <p:transition spd="slow"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332656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b="1" i="1" dirty="0"/>
              <a:t> DIR. RECURSOS HUMANOS</a:t>
            </a:r>
          </a:p>
          <a:p>
            <a:pPr algn="ctr" eaLnBrk="1" hangingPunct="1"/>
            <a:r>
              <a:rPr lang="es-MX" sz="1600" b="1" dirty="0"/>
              <a:t>LIC. EDGAR SALVADOR ALVARADO BOCANEGRA </a:t>
            </a:r>
            <a:endParaRPr lang="es-ES" sz="1600" b="1" dirty="0"/>
          </a:p>
        </p:txBody>
      </p:sp>
      <p:sp>
        <p:nvSpPr>
          <p:cNvPr id="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15816" y="141277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ENCARGADA DE NOMINA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Mariana Arellano de la Rosa </a:t>
            </a:r>
            <a:endParaRPr lang="es-MX" sz="1200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2348880"/>
            <a:ext cx="4248522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RECURSOS HUMANOS Y ADMINISTRACION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Karla </a:t>
            </a:r>
            <a:r>
              <a:rPr lang="es-MX" sz="1200" b="1" dirty="0" err="1"/>
              <a:t>Gricelda</a:t>
            </a:r>
            <a:r>
              <a:rPr lang="es-MX" sz="1200" b="1" dirty="0"/>
              <a:t> Bribiescas Mendoza</a:t>
            </a:r>
            <a:endParaRPr lang="es-MX" sz="1200" dirty="0"/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23488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 RECUSOS HUMANOS Y NOMINA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María del Carmen Guerra Salazar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4221088"/>
            <a:ext cx="4392488" cy="21602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eaLnBrk="1" hangingPunct="1"/>
            <a:endParaRPr lang="es-MX" sz="1200" b="1" dirty="0"/>
          </a:p>
          <a:p>
            <a:pPr eaLnBrk="1" hangingPunct="1"/>
            <a:endParaRPr lang="es-MX" sz="1200" b="1" dirty="0"/>
          </a:p>
          <a:p>
            <a:pPr eaLnBrk="1" hangingPunct="1"/>
            <a:endParaRPr lang="es-MX" sz="1200" b="1" dirty="0"/>
          </a:p>
          <a:p>
            <a:pPr algn="just" eaLnBrk="1" hangingPunct="1"/>
            <a:r>
              <a:rPr lang="es-MX" sz="1200" b="1" dirty="0"/>
              <a:t>C. Mariana Torres Macías</a:t>
            </a:r>
          </a:p>
          <a:p>
            <a:pPr algn="just" eaLnBrk="1" hangingPunct="1"/>
            <a:r>
              <a:rPr lang="es-MX" sz="1200" b="1" dirty="0"/>
              <a:t>C. Alejandra Navarro Martínez </a:t>
            </a:r>
          </a:p>
          <a:p>
            <a:pPr algn="just" eaLnBrk="1" hangingPunct="1"/>
            <a:r>
              <a:rPr lang="es-MX" sz="1200" b="1" dirty="0"/>
              <a:t>C. María Guadalupe García Anguiano</a:t>
            </a:r>
          </a:p>
          <a:p>
            <a:pPr algn="just" eaLnBrk="1" hangingPunct="1"/>
            <a:r>
              <a:rPr lang="es-MX" sz="1200" b="1" dirty="0"/>
              <a:t>C. Martha </a:t>
            </a:r>
            <a:r>
              <a:rPr lang="es-MX" sz="1200" b="1" dirty="0" err="1"/>
              <a:t>Koraima</a:t>
            </a:r>
            <a:r>
              <a:rPr lang="es-MX" sz="1200" b="1" dirty="0"/>
              <a:t> Martínez Palomo</a:t>
            </a:r>
          </a:p>
          <a:p>
            <a:pPr algn="just" eaLnBrk="1" hangingPunct="1"/>
            <a:r>
              <a:rPr lang="es-MX" sz="1200" b="1" dirty="0"/>
              <a:t>C. Eufemia Díaz Sánchez</a:t>
            </a:r>
          </a:p>
          <a:p>
            <a:pPr algn="just" eaLnBrk="1" hangingPunct="1"/>
            <a:r>
              <a:rPr lang="es-MX" sz="1200" b="1" dirty="0"/>
              <a:t>C. Juana Arrona Díaz</a:t>
            </a:r>
          </a:p>
          <a:p>
            <a:pPr algn="just" eaLnBrk="1" hangingPunct="1"/>
            <a:r>
              <a:rPr lang="es-MX" sz="1200" b="1" dirty="0"/>
              <a:t>C. Juana María Guzmán Godínez</a:t>
            </a:r>
          </a:p>
          <a:p>
            <a:pPr algn="just" eaLnBrk="1" hangingPunct="1"/>
            <a:r>
              <a:rPr lang="es-MX" sz="1200" b="1" dirty="0"/>
              <a:t>C. Martin Robledo Sánchez</a:t>
            </a:r>
          </a:p>
          <a:p>
            <a:pPr algn="just" eaLnBrk="1" hangingPunct="1"/>
            <a:r>
              <a:rPr lang="es-MX" sz="1200" b="1" dirty="0"/>
              <a:t>C. Juana Guzmán Contreras</a:t>
            </a:r>
          </a:p>
          <a:p>
            <a:pPr algn="just" eaLnBrk="1" hangingPunct="1"/>
            <a:r>
              <a:rPr lang="es-MX" sz="1200" b="1" dirty="0"/>
              <a:t> C. Antonia Armendáriz Rodríguez</a:t>
            </a:r>
          </a:p>
          <a:p>
            <a:pPr eaLnBrk="1" hangingPunct="1"/>
            <a:endParaRPr lang="es-MX" sz="1200" b="1" dirty="0"/>
          </a:p>
          <a:p>
            <a:pPr eaLnBrk="1" hangingPunct="1"/>
            <a:r>
              <a:rPr lang="es-MX" sz="1200" b="1" dirty="0"/>
              <a:t>  </a:t>
            </a:r>
          </a:p>
          <a:p>
            <a:pPr eaLnBrk="1" hangingPunct="1"/>
            <a:endParaRPr lang="es-MX" sz="1200" b="1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51216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0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33164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383914" y="1341688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4" action="ppaction://hlinksldjump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572000" y="1052736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1763688" y="1772816"/>
            <a:ext cx="115212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1763688" y="1772816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7308304" y="1772816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>
            <a:off x="6516216" y="1772816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AutoShape 2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528" y="3356992"/>
            <a:ext cx="3082925" cy="396875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  INTENDENCIA</a:t>
            </a: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1835696" y="3789040"/>
            <a:ext cx="0" cy="4320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72000" y="4221088"/>
            <a:ext cx="4392488" cy="21602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eaLnBrk="1" hangingPunct="1"/>
            <a:endParaRPr lang="es-MX" sz="1200" b="1" dirty="0"/>
          </a:p>
          <a:p>
            <a:pPr eaLnBrk="1" hangingPunct="1"/>
            <a:endParaRPr lang="es-MX" sz="1200" b="1" dirty="0"/>
          </a:p>
          <a:p>
            <a:pPr eaLnBrk="1" hangingPunct="1"/>
            <a:endParaRPr lang="es-MX" sz="1200" b="1" dirty="0"/>
          </a:p>
          <a:p>
            <a:pPr algn="just" eaLnBrk="1" hangingPunct="1"/>
            <a:r>
              <a:rPr lang="es-MX" sz="1200" b="1" dirty="0"/>
              <a:t>C. Benjamín Aguilar  González</a:t>
            </a:r>
          </a:p>
          <a:p>
            <a:pPr algn="just" eaLnBrk="1" hangingPunct="1"/>
            <a:r>
              <a:rPr lang="es-MX" sz="1200" b="1" dirty="0"/>
              <a:t>C. Francisco Veloz Cardona</a:t>
            </a:r>
          </a:p>
          <a:p>
            <a:pPr algn="just" eaLnBrk="1" hangingPunct="1"/>
            <a:r>
              <a:rPr lang="es-MX" sz="1200" b="1" dirty="0"/>
              <a:t>C. J. Jesús Ruiz Rodríguez</a:t>
            </a:r>
          </a:p>
          <a:p>
            <a:pPr algn="just" eaLnBrk="1" hangingPunct="1"/>
            <a:r>
              <a:rPr lang="es-MX" sz="1200" b="1" dirty="0"/>
              <a:t>C. Héctor Manuel Rodríguez Rosas  </a:t>
            </a:r>
          </a:p>
          <a:p>
            <a:pPr algn="just" eaLnBrk="1" hangingPunct="1"/>
            <a:r>
              <a:rPr lang="es-MX" sz="1200" b="1" dirty="0"/>
              <a:t>C. Timoteo Pedroza Arrona</a:t>
            </a:r>
          </a:p>
          <a:p>
            <a:pPr algn="just" eaLnBrk="1" hangingPunct="1"/>
            <a:r>
              <a:rPr lang="es-MX" sz="1200" b="1" dirty="0"/>
              <a:t>C. J. Isabel Moreno</a:t>
            </a:r>
          </a:p>
          <a:p>
            <a:pPr algn="just" eaLnBrk="1" hangingPunct="1"/>
            <a:r>
              <a:rPr lang="es-MX" sz="1200" b="1" dirty="0"/>
              <a:t>C. Crescencio Lozano González</a:t>
            </a:r>
          </a:p>
          <a:p>
            <a:pPr algn="just" eaLnBrk="1" hangingPunct="1"/>
            <a:r>
              <a:rPr lang="es-MX" sz="1200" b="1" dirty="0"/>
              <a:t>C. J. Manuel Contreras Martínez</a:t>
            </a:r>
          </a:p>
          <a:p>
            <a:pPr algn="just" eaLnBrk="1" hangingPunct="1"/>
            <a:r>
              <a:rPr lang="es-MX" sz="1200" b="1" dirty="0"/>
              <a:t>C. Eusebio Flores González</a:t>
            </a:r>
          </a:p>
          <a:p>
            <a:pPr eaLnBrk="1" hangingPunct="1"/>
            <a:endParaRPr lang="es-MX" sz="1200" b="1" dirty="0"/>
          </a:p>
          <a:p>
            <a:pPr eaLnBrk="1" hangingPunct="1"/>
            <a:r>
              <a:rPr lang="es-MX" sz="1200" b="1" dirty="0"/>
              <a:t>  </a:t>
            </a:r>
          </a:p>
          <a:p>
            <a:pPr eaLnBrk="1" hangingPunct="1"/>
            <a:endParaRPr lang="es-MX" sz="1200" b="1" dirty="0"/>
          </a:p>
        </p:txBody>
      </p:sp>
      <p:sp>
        <p:nvSpPr>
          <p:cNvPr id="21" name="AutoShape 2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48064" y="3356992"/>
            <a:ext cx="3082925" cy="396875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  VELADORES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6732240" y="3789040"/>
            <a:ext cx="0" cy="4320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>
            <a:off x="4283968" y="2060848"/>
            <a:ext cx="0" cy="165618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3419872" y="3717032"/>
            <a:ext cx="93610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4283968" y="3717032"/>
            <a:ext cx="86409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124744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DIR. DEPARTAMENTO DE CONTRALORIA</a:t>
            </a:r>
          </a:p>
          <a:p>
            <a:pPr algn="ctr" eaLnBrk="1" hangingPunct="1"/>
            <a:r>
              <a:rPr lang="es-MX" sz="1600" b="1" dirty="0"/>
              <a:t>LIC. Olga Leticia Ramírez López </a:t>
            </a:r>
            <a:endParaRPr lang="es-ES" sz="1600" b="1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51216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33164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CONTRALORIA </a:t>
            </a:r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6" y="24928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AUDITORIA 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Sonia Rojas Herrera </a:t>
            </a:r>
            <a:endParaRPr lang="es-MX" sz="1200" dirty="0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 flipV="1">
            <a:off x="4572000" y="1844824"/>
            <a:ext cx="72008" cy="273630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6" y="357301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QUEJAS, DENUNCIAS Y SUGERENCIAS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José de Jesús González Pedroza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5010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AUXILAR EN CONTRALORIA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 Gerardo Salas Ortiz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4928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EVALUACION Y CONTROL  DE OBRA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Ramón Gómez Ortega</a:t>
            </a:r>
            <a:endParaRPr lang="es-MX" sz="1200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3995936" y="3861048"/>
            <a:ext cx="129614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3995936" y="2780928"/>
            <a:ext cx="129614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34168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43808" y="458112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JURIDICO</a:t>
            </a:r>
          </a:p>
          <a:p>
            <a:pPr algn="ctr" eaLnBrk="1" hangingPunct="1"/>
            <a:r>
              <a:rPr lang="es-MX" sz="1200" b="1" dirty="0"/>
              <a:t>Lic. Miguel Ángel Rangel Matehuala </a:t>
            </a:r>
            <a:endParaRPr lang="es-MX" sz="1200" dirty="0"/>
          </a:p>
        </p:txBody>
      </p:sp>
    </p:spTree>
  </p:cSld>
  <p:clrMapOvr>
    <a:masterClrMapping/>
  </p:clrMapOvr>
  <p:transition spd="slow"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OBRAS PUBLICAS </a:t>
            </a:r>
          </a:p>
        </p:txBody>
      </p:sp>
      <p:sp>
        <p:nvSpPr>
          <p:cNvPr id="3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124744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DIR. DEPARTAMENTO DE OBRAS PUBLICAS</a:t>
            </a:r>
          </a:p>
          <a:p>
            <a:pPr algn="ctr" eaLnBrk="1" hangingPunct="1"/>
            <a:r>
              <a:rPr lang="es-MX" sz="1600" b="1" dirty="0"/>
              <a:t>Ing. Laura Díaz Chávez</a:t>
            </a:r>
            <a:endParaRPr lang="es-ES" sz="1600" b="1" dirty="0"/>
          </a:p>
        </p:txBody>
      </p:sp>
      <p:sp>
        <p:nvSpPr>
          <p:cNvPr id="4" name="Rectangl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151216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6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188640"/>
            <a:ext cx="133164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2708920"/>
            <a:ext cx="4284018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SUBDIRECTOR DE OBRA PUBLICA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José Federico Vázquez Martínez 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9651" y="364157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000" dirty="0"/>
              <a:t>ENCARGADO DE LICITACIONES Y DESARROLLO URBANO</a:t>
            </a:r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63691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SUPERVISOR DE OBRA  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Ing. Sergio Eliuth  Villegas Valdez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7170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SUPERVISOR DE OBRA B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Víctor Manuel Herrera Guerrero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65313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SUPERVISOR DE OBRA C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Lic.  Christopher Enrique González Rodríguez</a:t>
            </a:r>
            <a:endParaRPr lang="es-MX" sz="1200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 flipV="1">
            <a:off x="4788024" y="1916832"/>
            <a:ext cx="0" cy="302433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4283968" y="2924944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V="1">
            <a:off x="4283968" y="4077072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V="1">
            <a:off x="4283968" y="4941168"/>
            <a:ext cx="108012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3568" y="458112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ASISTENTE DE OBRAS PUBLICAS 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Margarita Martínez Camacho</a:t>
            </a:r>
            <a:endParaRPr lang="es-MX" sz="1200" dirty="0"/>
          </a:p>
        </p:txBody>
      </p:sp>
    </p:spTree>
  </p:cSld>
  <p:clrMapOvr>
    <a:masterClrMapping/>
  </p:clrMapOvr>
  <p:transition spd="slow"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DESARROLLO RURAL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124744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DIR. DEPARTAMENTO DE DESARROLLO RURAL</a:t>
            </a:r>
          </a:p>
          <a:p>
            <a:pPr algn="ctr" eaLnBrk="1" hangingPunct="1"/>
            <a:r>
              <a:rPr lang="es-MX" sz="1600" b="1" dirty="0"/>
              <a:t>C. José de Jesús Aranda Esquivel </a:t>
            </a:r>
            <a:endParaRPr lang="es-ES" sz="1600" b="1" dirty="0"/>
          </a:p>
        </p:txBody>
      </p:sp>
      <p:sp>
        <p:nvSpPr>
          <p:cNvPr id="6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552" y="263691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RURAL Y GESTOR VIVERO</a:t>
            </a:r>
            <a:endParaRPr lang="es-MX" sz="1200" b="1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03848" y="3752219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RURAL 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Rosa María Romero Serrano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5649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RURAL B</a:t>
            </a:r>
          </a:p>
          <a:p>
            <a:pPr algn="ctr" eaLnBrk="1" hangingPunct="1"/>
            <a:r>
              <a:rPr lang="es-MX" sz="1200" b="1" dirty="0"/>
              <a:t>C. Emidio  Márquez Barrientos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4139952" y="2852936"/>
            <a:ext cx="115212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4716016" y="1870883"/>
            <a:ext cx="11487" cy="188133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332656"/>
            <a:ext cx="3024337" cy="31007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102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4206" y="0"/>
            <a:ext cx="3029794" cy="3746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80" name="_s517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0" y="2143125"/>
            <a:ext cx="9144000" cy="2736850"/>
          </a:xfrm>
          <a:prstGeom prst="roundRect">
            <a:avLst>
              <a:gd name="adj" fmla="val 0"/>
            </a:avLst>
          </a:prstGeom>
          <a:noFill/>
          <a:ln w="34925" algn="ctr">
            <a:noFill/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lIns="27416" tIns="13708" rIns="27416" bIns="13708" anchor="ctr" anchorCtr="1"/>
          <a:lstStyle/>
          <a:p>
            <a:pPr algn="ctr" eaLnBrk="1" hangingPunct="1">
              <a:defRPr/>
            </a:pPr>
            <a:endParaRPr lang="es-MX" sz="45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es-MX" sz="45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es-MX" sz="45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s-MX" sz="4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  <a:cs typeface="Times New Roman" pitchFamily="18" charset="0"/>
              </a:rPr>
              <a:t>ORGANIGRAMA</a:t>
            </a:r>
          </a:p>
          <a:p>
            <a:pPr algn="ctr" eaLnBrk="1" hangingPunct="1">
              <a:defRPr/>
            </a:pPr>
            <a:r>
              <a:rPr lang="es-MX" sz="4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  <a:cs typeface="Times New Roman" pitchFamily="18" charset="0"/>
              </a:rPr>
              <a:t>2019</a:t>
            </a:r>
          </a:p>
          <a:p>
            <a:pPr algn="ctr" eaLnBrk="1" hangingPunct="1">
              <a:defRPr/>
            </a:pPr>
            <a:r>
              <a:rPr lang="es-MX" sz="4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  <a:cs typeface="Times New Roman" pitchFamily="18" charset="0"/>
              </a:rPr>
              <a:t>PRESIDENCIA MUNICIPAL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DESARROLLO SOCIAL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124744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DIR. DEPARTAMENTO DE DESARROLLO SOCIAL</a:t>
            </a:r>
          </a:p>
          <a:p>
            <a:pPr algn="ctr" eaLnBrk="1" hangingPunct="1"/>
            <a:r>
              <a:rPr lang="es-MX" sz="1600" b="1" dirty="0"/>
              <a:t>T.S.U. Francisco  Villegas González 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1231" y="209703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CORDINADOR DE PROMOCION SOCIAL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Lorena Macías Salas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4019" y="288967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SOCIAL B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Víctor Ramón Solís García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0441" y="43651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SOCIAL C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Elizabeth Huerta Robledo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27217" y="360920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SECRETARIA E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Jacqueline  Gómez Reyes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27217" y="43651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SOCIAL G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Mauricio Piña Moreno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71114" y="285603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SOCIAL H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Sandra Macías García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77103" y="209703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SOCIAL 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Juan Ángel Sotelo Jaras</a:t>
            </a:r>
            <a:endParaRPr lang="es-MX" sz="1200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 flipV="1">
            <a:off x="4499992" y="1843879"/>
            <a:ext cx="50268" cy="403339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3923928" y="3933056"/>
            <a:ext cx="1403289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V="1">
            <a:off x="3959932" y="3140968"/>
            <a:ext cx="131118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V="1">
            <a:off x="3931681" y="2420888"/>
            <a:ext cx="1339433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1680" y="5877272"/>
            <a:ext cx="5256584" cy="86409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100" b="1" dirty="0"/>
          </a:p>
          <a:p>
            <a:pPr algn="ctr" eaLnBrk="1" hangingPunct="1"/>
            <a:endParaRPr lang="es-MX" sz="1100" b="1" dirty="0"/>
          </a:p>
          <a:p>
            <a:pPr algn="ctr" eaLnBrk="1" hangingPunct="1"/>
            <a:r>
              <a:rPr lang="es-MX" sz="1100" b="1" dirty="0"/>
              <a:t>Ma. del Carmen  Gacia Colchado</a:t>
            </a:r>
          </a:p>
          <a:p>
            <a:pPr algn="ctr" eaLnBrk="1" hangingPunct="1"/>
            <a:r>
              <a:rPr lang="es-MX" sz="1100" b="1" dirty="0"/>
              <a:t>Korina de América Luna Rangel</a:t>
            </a:r>
          </a:p>
          <a:p>
            <a:pPr algn="ctr" eaLnBrk="1" hangingPunct="1"/>
            <a:r>
              <a:rPr lang="es-MX" sz="1100" b="1" dirty="0"/>
              <a:t>Gabriela Anabel  Ávila Padilla</a:t>
            </a:r>
          </a:p>
          <a:p>
            <a:pPr algn="ctr" eaLnBrk="1" hangingPunct="1"/>
            <a:r>
              <a:rPr lang="es-MX" sz="1100" b="1" dirty="0"/>
              <a:t>Juan Daniel Rodríguez Carranza</a:t>
            </a:r>
          </a:p>
          <a:p>
            <a:pPr algn="ctr" eaLnBrk="1" hangingPunct="1"/>
            <a:endParaRPr lang="es-MX" sz="1100" b="1" dirty="0"/>
          </a:p>
          <a:p>
            <a:pPr algn="ctr" eaLnBrk="1" hangingPunct="1"/>
            <a:endParaRPr lang="es-MX" sz="1100" b="1" dirty="0"/>
          </a:p>
          <a:p>
            <a:pPr algn="ctr" eaLnBrk="1" hangingPunct="1"/>
            <a:endParaRPr lang="es-MX" sz="1200" dirty="0"/>
          </a:p>
        </p:txBody>
      </p:sp>
      <p:sp>
        <p:nvSpPr>
          <p:cNvPr id="21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2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1167" y="364976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SOCIAL D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Jessica Ortiz Díaz</a:t>
            </a:r>
            <a:endParaRPr lang="es-MX" sz="1200" dirty="0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3990892" y="4647578"/>
            <a:ext cx="1336325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27217" y="5157192"/>
            <a:ext cx="3600450" cy="57606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SOCIAL G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Alexis Emmanuel Castillo Rodríguez</a:t>
            </a:r>
            <a:endParaRPr lang="es-MX" sz="1200" dirty="0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>
            <a:off x="4550261" y="5445224"/>
            <a:ext cx="75053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DESARROLLO ECONOMICO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3488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DE DESARROLLO ECONOMICO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Paloma del Sagrario Contreras Dávila</a:t>
            </a:r>
            <a:endParaRPr lang="es-MX" sz="1200" dirty="0"/>
          </a:p>
        </p:txBody>
      </p:sp>
      <p:sp>
        <p:nvSpPr>
          <p:cNvPr id="6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9712" y="1052736"/>
            <a:ext cx="5832648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</a:t>
            </a:r>
            <a:r>
              <a:rPr lang="es-MX" sz="1600" dirty="0"/>
              <a:t>DIR. DEPARTAMENTO DE DESARROLLO ECONOMICO</a:t>
            </a:r>
          </a:p>
          <a:p>
            <a:pPr algn="ctr" eaLnBrk="1" hangingPunct="1"/>
            <a:r>
              <a:rPr lang="es-MX" sz="1600" b="1" dirty="0"/>
              <a:t>Lic. Josephine Viridiana Salcedo Andrade</a:t>
            </a:r>
            <a:endParaRPr lang="es-ES" sz="1600" b="1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22768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SECRETARIA  E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Omar Joel Contreras  García</a:t>
            </a:r>
            <a:endParaRPr lang="es-MX" sz="1200" dirty="0"/>
          </a:p>
        </p:txBody>
      </p:sp>
      <p:sp>
        <p:nvSpPr>
          <p:cNvPr id="12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87824" y="3284984"/>
            <a:ext cx="381642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ASISTENTE 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Luz María  Moreno Guzmán</a:t>
            </a:r>
            <a:endParaRPr lang="es-MX" sz="1200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3851920" y="2636912"/>
            <a:ext cx="136815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4499992" y="1772816"/>
            <a:ext cx="0" cy="151216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DESARROLLO EDUCATIVO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908720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</a:t>
            </a:r>
            <a:r>
              <a:rPr lang="es-MX" sz="1600" dirty="0"/>
              <a:t>DIR. DEPARTAMENTO DE DESARROLLO EDUCATIVO</a:t>
            </a:r>
          </a:p>
          <a:p>
            <a:pPr algn="ctr" eaLnBrk="1" hangingPunct="1"/>
            <a:r>
              <a:rPr lang="es-MX" sz="1600" b="1" dirty="0"/>
              <a:t>Lic. Yessenia García Lira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2768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EDUCATIVO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Ma de la Luz González  Hernández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21297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EDUCATIVO C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María Fernanda Martínez Santos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14096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EDUCATIVO  </a:t>
            </a:r>
            <a:r>
              <a:rPr lang="es-MX" sz="1200" b="1" dirty="0"/>
              <a:t>B</a:t>
            </a:r>
          </a:p>
          <a:p>
            <a:pPr algn="ctr" eaLnBrk="1" hangingPunct="1"/>
            <a:r>
              <a:rPr lang="es-MX" sz="1200" b="1" dirty="0"/>
              <a:t>C.  Jaqueline Escalante Alonso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220486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EDUCATIVO   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Jennifer Alejandra Castillo Piñón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5517232"/>
            <a:ext cx="3600450" cy="1008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CASSA´S</a:t>
            </a:r>
            <a:endParaRPr lang="es-MX" sz="1200" b="1" dirty="0"/>
          </a:p>
          <a:p>
            <a:pPr algn="ctr" eaLnBrk="1" hangingPunct="1"/>
            <a:r>
              <a:rPr lang="es-MX" sz="1200" dirty="0"/>
              <a:t>ENC.  CENTRO COMUNITARIO</a:t>
            </a:r>
          </a:p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b="1" dirty="0"/>
              <a:t>C. </a:t>
            </a:r>
            <a:r>
              <a:rPr lang="es-MX" sz="1200" b="1" dirty="0" err="1"/>
              <a:t>Lizette</a:t>
            </a:r>
            <a:r>
              <a:rPr lang="es-MX" sz="1200" b="1" dirty="0"/>
              <a:t> Herrera Sánchez</a:t>
            </a:r>
          </a:p>
          <a:p>
            <a:pPr algn="ctr" eaLnBrk="1" hangingPunct="1"/>
            <a:r>
              <a:rPr lang="es-MX" sz="1200" b="1" dirty="0" err="1"/>
              <a:t>Aux</a:t>
            </a:r>
            <a:r>
              <a:rPr lang="es-MX" sz="1200" b="1" dirty="0"/>
              <a:t>.  Mayra Díaz Herrera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4149080"/>
            <a:ext cx="3600450" cy="187220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u="sng" dirty="0"/>
              <a:t>BIBLIOTECAS</a:t>
            </a:r>
          </a:p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b="1" dirty="0"/>
              <a:t>BIBLIOTECARIO A</a:t>
            </a:r>
          </a:p>
          <a:p>
            <a:pPr algn="ctr" eaLnBrk="1" hangingPunct="1"/>
            <a:r>
              <a:rPr lang="es-MX" sz="1200" dirty="0"/>
              <a:t>C. Omar Emmanuel Rodríguez Araiza</a:t>
            </a:r>
          </a:p>
          <a:p>
            <a:pPr algn="ctr" eaLnBrk="1" hangingPunct="1"/>
            <a:r>
              <a:rPr lang="es-MX" sz="1200" b="1" dirty="0"/>
              <a:t>BIBLIOTECARIO  B</a:t>
            </a:r>
          </a:p>
          <a:p>
            <a:pPr algn="ctr" eaLnBrk="1" hangingPunct="1"/>
            <a:r>
              <a:rPr lang="es-MX" sz="1200" dirty="0"/>
              <a:t>C. José Guadalupe Almeda</a:t>
            </a:r>
          </a:p>
          <a:p>
            <a:pPr algn="ctr" eaLnBrk="1" hangingPunct="1"/>
            <a:r>
              <a:rPr lang="es-MX" sz="1200" b="1" dirty="0"/>
              <a:t>BIBLIOTECARIO  C</a:t>
            </a:r>
          </a:p>
          <a:p>
            <a:pPr algn="ctr" eaLnBrk="1" hangingPunct="1"/>
            <a:r>
              <a:rPr lang="es-MX" sz="1200" dirty="0"/>
              <a:t>C. Eva Jasso Mendoza</a:t>
            </a:r>
          </a:p>
          <a:p>
            <a:pPr algn="ctr" eaLnBrk="1" hangingPunct="1"/>
            <a:r>
              <a:rPr lang="es-MX" sz="1200" b="1" dirty="0"/>
              <a:t>BIBLIOTECARIO  D</a:t>
            </a:r>
          </a:p>
          <a:p>
            <a:pPr algn="ctr" eaLnBrk="1" hangingPunct="1"/>
            <a:r>
              <a:rPr lang="es-MX" sz="1200" dirty="0"/>
              <a:t>C. Ma. De la Luz Martínez Gómez</a:t>
            </a:r>
          </a:p>
          <a:p>
            <a:pPr algn="ctr" eaLnBrk="1" hangingPunct="1"/>
            <a:endParaRPr lang="es-MX" sz="1200" b="1" dirty="0"/>
          </a:p>
          <a:p>
            <a:pPr algn="ctr" eaLnBrk="1" hangingPunct="1"/>
            <a:endParaRPr lang="es-MX" sz="1200" b="1" dirty="0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 flipV="1">
            <a:off x="4499992" y="1772816"/>
            <a:ext cx="0" cy="324036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3851920" y="2492896"/>
            <a:ext cx="136815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V="1">
            <a:off x="3851920" y="3429000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V="1">
            <a:off x="3851920" y="4365104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41490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EDUCATIVO D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Armando Rosales Cedillo</a:t>
            </a:r>
            <a:endParaRPr lang="es-MX" sz="1200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4499992" y="5009165"/>
            <a:ext cx="720080" cy="40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COMUNICACIÓN SOCIAL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908720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</a:t>
            </a:r>
            <a:r>
              <a:rPr lang="es-MX" sz="1600" dirty="0"/>
              <a:t>DIR. DEPARTAMENTO DE COMUNICACIÓN SOCIAL</a:t>
            </a:r>
          </a:p>
          <a:p>
            <a:pPr algn="ctr" eaLnBrk="1" hangingPunct="1"/>
            <a:r>
              <a:rPr lang="es-MX" sz="1600" b="1" dirty="0"/>
              <a:t>C. Juan Carlos López Buendía</a:t>
            </a:r>
            <a:endParaRPr lang="es-ES" sz="1600" b="1" dirty="0"/>
          </a:p>
        </p:txBody>
      </p:sp>
      <p:sp>
        <p:nvSpPr>
          <p:cNvPr id="6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2768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SUBDIRECTOR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José de Jesús  Lomeli Flores 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21297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COMUNICACIÓN SOCIAL 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 Ricardo Solís García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14096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COMUNICACIÓN SOCIAL B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Juan Carlos Barajas Romero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2768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COMUNICACIÓN SOCIAL 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Agustín González Vaquez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42210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COMUNICACIÓN SOCIAL </a:t>
            </a:r>
            <a:r>
              <a:rPr lang="es-MX" sz="1200" b="1" dirty="0"/>
              <a:t>C</a:t>
            </a:r>
          </a:p>
          <a:p>
            <a:pPr algn="ctr" eaLnBrk="1" hangingPunct="1"/>
            <a:r>
              <a:rPr lang="es-MX" sz="1200" b="1" dirty="0"/>
              <a:t>C.  Noé Martínez Moreno</a:t>
            </a:r>
            <a:endParaRPr lang="es-MX" sz="1200" dirty="0"/>
          </a:p>
        </p:txBody>
      </p:sp>
      <p:sp>
        <p:nvSpPr>
          <p:cNvPr id="13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36096" y="4725144"/>
            <a:ext cx="3168352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INFORMATICA 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573325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JEFE DE OFICINA DE INFORMATICA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Clemente Pérez Martínez </a:t>
            </a:r>
            <a:endParaRPr lang="es-MX" sz="1200" dirty="0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3851920" y="3429000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4572000" y="4941168"/>
            <a:ext cx="86409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3851920" y="2564904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 flipV="1">
            <a:off x="4572000" y="1628800"/>
            <a:ext cx="0" cy="331236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>
            <a:off x="3923928" y="450912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 flipV="1">
            <a:off x="6948264" y="5085184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CASA DE LA CULTURA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908720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</a:t>
            </a:r>
            <a:r>
              <a:rPr lang="es-MX" sz="1600" dirty="0"/>
              <a:t>DIR. DEPARTAMENTO DE CASA DE LA CULTURA</a:t>
            </a:r>
          </a:p>
          <a:p>
            <a:pPr algn="ctr" eaLnBrk="1" hangingPunct="1"/>
            <a:r>
              <a:rPr lang="es-MX" sz="1600" b="1" dirty="0"/>
              <a:t>C. José Ramiro Rangel Ortiz  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2768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TITULAR DE TURISMO</a:t>
            </a:r>
          </a:p>
          <a:p>
            <a:pPr algn="ctr" eaLnBrk="1" hangingPunct="1"/>
            <a:r>
              <a:rPr lang="es-MX" sz="1200" b="1" dirty="0"/>
              <a:t>C.  José Santos Portugal 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28498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CULTURAL B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Rosa Valadez Martínez  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28498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CULTURAL 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Marlen Martínez Sánchez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3488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CULTURAL  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 Martin Salas Colunga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42930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SECRETARIA E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José David Varela Cabrera </a:t>
            </a:r>
            <a:endParaRPr lang="es-MX" sz="1200" dirty="0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 flipV="1">
            <a:off x="4572000" y="1628800"/>
            <a:ext cx="0" cy="309634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3923928" y="4653136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3851920" y="364502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>
            <a:off x="3851920" y="256490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4572000" y="2564904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4572000" y="364502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>
            <a:off x="4572000" y="465313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2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42930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SECRETARIA 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Lic. </a:t>
            </a:r>
            <a:r>
              <a:rPr lang="es-MX" sz="1200" b="1" dirty="0" err="1"/>
              <a:t>Ericka</a:t>
            </a:r>
            <a:r>
              <a:rPr lang="es-MX" sz="1200" b="1" dirty="0"/>
              <a:t>  Janett Mendoza Martínez </a:t>
            </a:r>
            <a:endParaRPr lang="es-MX" sz="1200" dirty="0"/>
          </a:p>
        </p:txBody>
      </p:sp>
    </p:spTree>
  </p:cSld>
  <p:clrMapOvr>
    <a:masterClrMapping/>
  </p:clrMapOvr>
  <p:transition spd="slow">
    <p:split orient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908720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</a:t>
            </a:r>
            <a:r>
              <a:rPr lang="es-MX" sz="1600" dirty="0"/>
              <a:t>DIR. DEPARTAMENTO DE SERVICIOS PUBLICOS</a:t>
            </a:r>
          </a:p>
          <a:p>
            <a:pPr algn="ctr" eaLnBrk="1" hangingPunct="1"/>
            <a:r>
              <a:rPr lang="es-MX" sz="1600" b="1" dirty="0"/>
              <a:t>C. Jesús Ramírez Delgado</a:t>
            </a:r>
            <a:endParaRPr lang="es-ES" sz="1600" b="1" dirty="0"/>
          </a:p>
        </p:txBody>
      </p:sp>
      <p:sp>
        <p:nvSpPr>
          <p:cNvPr id="7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413696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220486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OPERADOR  A</a:t>
            </a:r>
          </a:p>
          <a:p>
            <a:pPr algn="ctr" eaLnBrk="1" hangingPunct="1"/>
            <a:r>
              <a:rPr lang="es-MX" sz="1200" b="1" dirty="0"/>
              <a:t>C.   Rosalio Lomeli Mendoza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7170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OPERADOR  A</a:t>
            </a:r>
          </a:p>
          <a:p>
            <a:pPr algn="ctr" eaLnBrk="1" hangingPunct="1"/>
            <a:r>
              <a:rPr lang="es-MX" sz="1200" b="1" dirty="0"/>
              <a:t>C.  Rodolfo Sánchez García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9969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OPERADOR  A</a:t>
            </a:r>
          </a:p>
          <a:p>
            <a:pPr algn="ctr" eaLnBrk="1" hangingPunct="1"/>
            <a:r>
              <a:rPr lang="es-MX" sz="1200" b="1" dirty="0"/>
              <a:t>C.  Pedro Arrona Salas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220486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OPERATIVO DE SERVICIOS</a:t>
            </a:r>
          </a:p>
          <a:p>
            <a:pPr algn="ctr" eaLnBrk="1" hangingPunct="1"/>
            <a:r>
              <a:rPr lang="es-MX" sz="1200" b="1" dirty="0"/>
              <a:t>C.  Blanca Isabela Aguiñaga  Ibarra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9969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OPERADOR  A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/>
              <a:t>Jaime Ramos Vega</a:t>
            </a:r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378904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CHOFER  C</a:t>
            </a:r>
          </a:p>
          <a:p>
            <a:pPr algn="ctr" eaLnBrk="1" hangingPunct="1"/>
            <a:r>
              <a:rPr lang="es-MX" sz="1200" b="1" dirty="0"/>
              <a:t>C. José Antonio Carranco Martínez</a:t>
            </a:r>
          </a:p>
          <a:p>
            <a:pPr marL="228600" indent="-228600" algn="ctr" eaLnBrk="1" hangingPunct="1">
              <a:buAutoNum type="alphaUcPeriod" startAt="3"/>
            </a:pPr>
            <a:endParaRPr lang="es-MX" sz="1200" b="1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450912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AUXILIAR SERVICIOS PUBLICOS A</a:t>
            </a:r>
          </a:p>
          <a:p>
            <a:pPr algn="ctr" eaLnBrk="1" hangingPunct="1"/>
            <a:r>
              <a:rPr lang="es-MX" sz="1200" b="1" dirty="0"/>
              <a:t>C. Juan Manuel  Martínez Guzmán</a:t>
            </a:r>
          </a:p>
          <a:p>
            <a:pPr algn="ctr" eaLnBrk="1" hangingPunct="1"/>
            <a:endParaRPr lang="es-MX" sz="1200" dirty="0"/>
          </a:p>
          <a:p>
            <a:pPr marL="228600" indent="-228600" algn="ctr" eaLnBrk="1" hangingPunct="1"/>
            <a:endParaRPr lang="es-MX" sz="1200" b="1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53012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BODEGUERO</a:t>
            </a:r>
          </a:p>
          <a:p>
            <a:pPr algn="ctr" eaLnBrk="1" hangingPunct="1"/>
            <a:r>
              <a:rPr lang="es-MX" sz="1200" b="1" dirty="0"/>
              <a:t>C. Ma. Guadalupe Sotelo Martínez </a:t>
            </a:r>
          </a:p>
          <a:p>
            <a:pPr marL="228600" indent="-228600" algn="ctr" eaLnBrk="1" hangingPunct="1">
              <a:buAutoNum type="alphaUcPeriod" startAt="3"/>
            </a:pPr>
            <a:endParaRPr lang="es-MX" sz="1200" b="1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443711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CHOFER  C</a:t>
            </a:r>
          </a:p>
          <a:p>
            <a:pPr algn="ctr" eaLnBrk="1" hangingPunct="1"/>
            <a:r>
              <a:rPr lang="es-MX" sz="1200" b="1" dirty="0"/>
              <a:t>C. Enrique Carrillo García</a:t>
            </a:r>
          </a:p>
          <a:p>
            <a:pPr marL="228600" indent="-228600" algn="ctr" eaLnBrk="1" hangingPunct="1"/>
            <a:endParaRPr lang="es-MX" sz="1200" b="1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59496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BODEGA</a:t>
            </a:r>
          </a:p>
          <a:p>
            <a:pPr algn="ctr" eaLnBrk="1" hangingPunct="1"/>
            <a:r>
              <a:rPr lang="es-MX" sz="1200" b="1" dirty="0"/>
              <a:t>C. Néstor Pérez Flores </a:t>
            </a:r>
          </a:p>
          <a:p>
            <a:pPr marL="228600" indent="-228600" algn="ctr" eaLnBrk="1" hangingPunct="1"/>
            <a:endParaRPr lang="es-MX" sz="1200" b="1" dirty="0"/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515719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CHOFER  E</a:t>
            </a:r>
          </a:p>
          <a:p>
            <a:pPr algn="ctr" eaLnBrk="1" hangingPunct="1"/>
            <a:r>
              <a:rPr lang="es-MX" sz="1200" b="1" dirty="0"/>
              <a:t>José de la Luz Rangel Guerrero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4572000" y="1628800"/>
            <a:ext cx="0" cy="46085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4572000" y="335699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4572000" y="407707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4572000" y="479715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4572000" y="558924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4572000" y="623731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3779912" y="4077072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3851920" y="479715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3851920" y="558924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3851920" y="623731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H="1">
            <a:off x="3779912" y="242088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>
            <a:off x="4572000" y="2420888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60212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BODEGA</a:t>
            </a:r>
          </a:p>
          <a:p>
            <a:pPr algn="ctr" eaLnBrk="1" hangingPunct="1"/>
            <a:r>
              <a:rPr lang="es-MX" sz="1200" b="1" dirty="0"/>
              <a:t>C. José López Arrona</a:t>
            </a:r>
          </a:p>
          <a:p>
            <a:pPr marL="228600" indent="-228600" algn="ctr" eaLnBrk="1" hangingPunct="1"/>
            <a:endParaRPr lang="es-MX" sz="1200" b="1" dirty="0"/>
          </a:p>
        </p:txBody>
      </p:sp>
    </p:spTree>
  </p:cSld>
  <p:clrMapOvr>
    <a:masterClrMapping/>
  </p:clrMapOvr>
  <p:transition spd="slow">
    <p:split orient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476672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5649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OPERADOR   B</a:t>
            </a:r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177281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ADMINISTRATIVO</a:t>
            </a:r>
          </a:p>
          <a:p>
            <a:pPr algn="ctr" eaLnBrk="1" hangingPunct="1"/>
            <a:r>
              <a:rPr lang="es-MX" sz="1200" b="1" dirty="0"/>
              <a:t>C. Juan Manuel Rodríguez Calixto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17008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BODEGA</a:t>
            </a:r>
          </a:p>
          <a:p>
            <a:pPr algn="ctr" eaLnBrk="1" hangingPunct="1"/>
            <a:r>
              <a:rPr lang="es-MX" sz="1200" b="1" dirty="0"/>
              <a:t>C. José López Arrona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342900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SERVICIOS PUBLICOS</a:t>
            </a:r>
          </a:p>
          <a:p>
            <a:pPr algn="ctr" eaLnBrk="1" hangingPunct="1"/>
            <a:r>
              <a:rPr lang="es-MX" sz="1200" b="1" dirty="0"/>
              <a:t>C. J. Carmen Colunga  Collazo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63691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SERVICIOS PUBLICOS</a:t>
            </a:r>
          </a:p>
          <a:p>
            <a:pPr algn="ctr" eaLnBrk="1" hangingPunct="1"/>
            <a:r>
              <a:rPr lang="es-MX" sz="1200" b="1" dirty="0"/>
              <a:t>C. J. Carlos Rodríguez Reyes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2930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SERVICIOS PUBLICOS</a:t>
            </a:r>
          </a:p>
          <a:p>
            <a:pPr algn="ctr" eaLnBrk="1" hangingPunct="1"/>
            <a:r>
              <a:rPr lang="es-MX" sz="1200" b="1" dirty="0"/>
              <a:t>C. J. Jesús Alonso Cuevas 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08518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SERVICIOS PUBLICOS </a:t>
            </a:r>
          </a:p>
          <a:p>
            <a:pPr algn="ctr" eaLnBrk="1" hangingPunct="1"/>
            <a:r>
              <a:rPr lang="es-MX" sz="1200" b="1" dirty="0"/>
              <a:t>C. Juan José Rodríguez Lomelí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8772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SERVICIOS PUBLICOS</a:t>
            </a:r>
          </a:p>
          <a:p>
            <a:pPr algn="ctr" eaLnBrk="1" hangingPunct="1"/>
            <a:r>
              <a:rPr lang="es-MX" sz="1200" b="1" dirty="0"/>
              <a:t>C. Enrique Barrientos Torres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429000"/>
            <a:ext cx="3672408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OPERADOR  B</a:t>
            </a:r>
          </a:p>
          <a:p>
            <a:pPr algn="ctr" eaLnBrk="1" hangingPunct="1"/>
            <a:r>
              <a:rPr lang="es-MX" sz="1200" b="1" dirty="0"/>
              <a:t>Bonifacio Mendoza Rangel </a:t>
            </a:r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42210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ALBAÑIL</a:t>
            </a:r>
          </a:p>
          <a:p>
            <a:pPr algn="ctr" eaLnBrk="1" hangingPunct="1"/>
            <a:r>
              <a:rPr lang="es-MX" sz="1200" b="1" dirty="0"/>
              <a:t>C. Pablo Navarro Prado</a:t>
            </a:r>
            <a:endParaRPr lang="es-MX" sz="1200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508518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ALBAÑIL</a:t>
            </a:r>
          </a:p>
          <a:p>
            <a:pPr algn="ctr" eaLnBrk="1" hangingPunct="1"/>
            <a:r>
              <a:rPr lang="es-MX" sz="1200" b="1" dirty="0"/>
              <a:t>C. Martin Méndez Hurtado</a:t>
            </a:r>
            <a:endParaRPr lang="es-MX" sz="1200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58772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ALBAÑIL</a:t>
            </a:r>
          </a:p>
          <a:p>
            <a:pPr algn="ctr" eaLnBrk="1" hangingPunct="1"/>
            <a:r>
              <a:rPr lang="es-MX" sz="1200" b="1" dirty="0"/>
              <a:t>C. Tomas Arrona Carranco </a:t>
            </a:r>
            <a:endParaRPr lang="es-MX" sz="1200" dirty="0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 flipV="1">
            <a:off x="4572000" y="836712"/>
            <a:ext cx="0" cy="536441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>
            <a:off x="4572000" y="213285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3779912" y="2132856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4572000" y="306896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3851920" y="306896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4572000" y="3717032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3923928" y="371703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3923928" y="450912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4572000" y="450912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3851920" y="544522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4572000" y="5445224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3851920" y="616530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H="1">
            <a:off x="4499992" y="6165304"/>
            <a:ext cx="86409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188640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269681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43651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SERVICIOS PUBLICOS </a:t>
            </a:r>
          </a:p>
          <a:p>
            <a:pPr algn="ctr" eaLnBrk="1" hangingPunct="1"/>
            <a:r>
              <a:rPr lang="es-MX" sz="1200" b="1" dirty="0"/>
              <a:t>J. Trinidad Armendáriz Estrada</a:t>
            </a:r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522920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SERVICIOS PUBLICOS </a:t>
            </a:r>
          </a:p>
          <a:p>
            <a:pPr algn="ctr" eaLnBrk="1" hangingPunct="1"/>
            <a:r>
              <a:rPr lang="es-MX" sz="1200" b="1" dirty="0"/>
              <a:t>Francisco Javier Becerra Rosas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60212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SERVICIOS PUBLICOS </a:t>
            </a:r>
          </a:p>
          <a:p>
            <a:pPr algn="ctr" eaLnBrk="1" hangingPunct="1"/>
            <a:r>
              <a:rPr lang="es-MX" sz="1200" b="1" dirty="0"/>
              <a:t>Victoriano Lozano Martínez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19168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SERVICIOS PUBLICOS </a:t>
            </a:r>
          </a:p>
          <a:p>
            <a:pPr algn="ctr" eaLnBrk="1" hangingPunct="1"/>
            <a:r>
              <a:rPr lang="es-MX" sz="1200" b="1" dirty="0"/>
              <a:t>Valentín Martínez Contreras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70892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SERVICIOS PUBLICOS </a:t>
            </a:r>
          </a:p>
          <a:p>
            <a:pPr algn="ctr" eaLnBrk="1" hangingPunct="1"/>
            <a:r>
              <a:rPr lang="es-MX" sz="1200" b="1" dirty="0"/>
              <a:t>Francisco Javier Abarca Hernández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357301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SERVICIOS PUBLICOS </a:t>
            </a:r>
          </a:p>
          <a:p>
            <a:pPr algn="ctr" eaLnBrk="1" hangingPunct="1"/>
            <a:r>
              <a:rPr lang="es-MX" sz="1200" b="1" dirty="0"/>
              <a:t>Jesús Rojas Flores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3651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SERVICIOS PUBLICOS </a:t>
            </a:r>
          </a:p>
          <a:p>
            <a:pPr algn="ctr" eaLnBrk="1" hangingPunct="1"/>
            <a:r>
              <a:rPr lang="es-MX" sz="1200" b="1" dirty="0"/>
              <a:t>José Cruz Flores </a:t>
            </a:r>
            <a:r>
              <a:rPr lang="es-MX" sz="1200" b="1" dirty="0" err="1"/>
              <a:t>Flores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15719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SERVICIOS PUBLICOS</a:t>
            </a:r>
          </a:p>
          <a:p>
            <a:pPr algn="ctr" eaLnBrk="1" hangingPunct="1"/>
            <a:r>
              <a:rPr lang="es-MX" sz="1200" b="1" dirty="0"/>
              <a:t>Martin Sandoval Morquecho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9492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SERVICIOS PUBLICOS </a:t>
            </a:r>
          </a:p>
          <a:p>
            <a:pPr algn="ctr" eaLnBrk="1" hangingPunct="1"/>
            <a:r>
              <a:rPr lang="es-MX" sz="1200" b="1" dirty="0"/>
              <a:t>José de Jesús Alonso Rodríguez</a:t>
            </a:r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19168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SERVICIOS PUBLICOS</a:t>
            </a:r>
          </a:p>
          <a:p>
            <a:pPr algn="ctr" eaLnBrk="1" hangingPunct="1"/>
            <a:r>
              <a:rPr lang="es-MX" sz="1200" b="1" dirty="0"/>
              <a:t>C. Ofelia Sandoval Castañón</a:t>
            </a:r>
            <a:endParaRPr lang="es-MX" sz="1200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35010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SERVICIOS PUBLICOS </a:t>
            </a:r>
          </a:p>
          <a:p>
            <a:pPr algn="ctr" eaLnBrk="1" hangingPunct="1"/>
            <a:r>
              <a:rPr lang="es-MX" sz="1200" b="1" dirty="0"/>
              <a:t>José de la Contreras Zúñiga</a:t>
            </a:r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270892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SERVICIOS PUBLICOS </a:t>
            </a:r>
          </a:p>
          <a:p>
            <a:pPr algn="ctr" eaLnBrk="1" hangingPunct="1"/>
            <a:r>
              <a:rPr lang="es-MX" sz="1200" b="1" dirty="0"/>
              <a:t>C. Martin Martínez Ortiz</a:t>
            </a:r>
            <a:endParaRPr lang="es-MX" sz="1200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4572000" y="548680"/>
            <a:ext cx="0" cy="58326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4499992" y="3861048"/>
            <a:ext cx="86409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3923928" y="3861048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4572000" y="4653136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3923928" y="4653136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3923928" y="558924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4572000" y="558924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4427984" y="6381328"/>
            <a:ext cx="93610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3923928" y="6381328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3923928" y="234888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4572000" y="234888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H="1">
            <a:off x="3923928" y="306896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>
            <a:off x="4572000" y="306896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188640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584176" cy="57606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29614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07251" y="83671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SERVICIOS PUBLICOS </a:t>
            </a:r>
          </a:p>
          <a:p>
            <a:pPr algn="ctr" eaLnBrk="1" hangingPunct="1"/>
            <a:r>
              <a:rPr lang="es-MX" sz="1200" b="1" dirty="0"/>
              <a:t>C. Edmundo Orta Gaspar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5272" y="83003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SERVICIOS PUBLICOS </a:t>
            </a:r>
          </a:p>
          <a:p>
            <a:pPr algn="ctr" eaLnBrk="1" hangingPunct="1"/>
            <a:r>
              <a:rPr lang="es-MX" sz="1200" b="1" dirty="0"/>
              <a:t>Antonio Dávila Pérez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14096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CHOFER I</a:t>
            </a:r>
          </a:p>
          <a:p>
            <a:pPr algn="ctr" eaLnBrk="1" hangingPunct="1"/>
            <a:r>
              <a:rPr lang="es-MX" sz="1200" b="1" dirty="0"/>
              <a:t>C. José Bueno Pérez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86104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RECOLECTOR DE BASURA   </a:t>
            </a:r>
            <a:r>
              <a:rPr lang="es-MX" sz="1200" b="1" dirty="0"/>
              <a:t>A</a:t>
            </a:r>
          </a:p>
          <a:p>
            <a:pPr algn="ctr" eaLnBrk="1" hangingPunct="1"/>
            <a:r>
              <a:rPr lang="es-MX" sz="1200" b="1" dirty="0"/>
              <a:t> C. Martin Colunga Ruiz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458112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RECOLECTOR DE BASURA  </a:t>
            </a:r>
            <a:r>
              <a:rPr lang="es-MX" sz="1200" b="1" dirty="0"/>
              <a:t>A </a:t>
            </a:r>
          </a:p>
          <a:p>
            <a:pPr algn="ctr" eaLnBrk="1" hangingPunct="1"/>
            <a:r>
              <a:rPr lang="es-MX" sz="1200" b="1" dirty="0"/>
              <a:t>C. Alejandro Contreras Torres 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53012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RECOLECTOR DE BASURA  </a:t>
            </a:r>
            <a:r>
              <a:rPr lang="es-MX" sz="1200" b="1" dirty="0"/>
              <a:t>A </a:t>
            </a:r>
          </a:p>
          <a:p>
            <a:pPr algn="ctr" eaLnBrk="1" hangingPunct="1"/>
            <a:r>
              <a:rPr lang="es-MX" sz="1200" b="1" dirty="0"/>
              <a:t>C. Luis Alfredo Torres Carrillo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6662" y="60212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RECOLECTOR DE BASURA   </a:t>
            </a:r>
            <a:r>
              <a:rPr lang="es-MX" sz="1200" b="1" dirty="0"/>
              <a:t>A</a:t>
            </a:r>
          </a:p>
          <a:p>
            <a:pPr algn="ctr" eaLnBrk="1" hangingPunct="1"/>
            <a:r>
              <a:rPr lang="es-MX" sz="1200" b="1" dirty="0"/>
              <a:t>C. Valentín Martin Martínez Dávila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6577" y="3057473"/>
            <a:ext cx="3600450" cy="5155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VIGILANTE RELLENO SANITARIO</a:t>
            </a:r>
          </a:p>
          <a:p>
            <a:pPr algn="ctr" eaLnBrk="1" hangingPunct="1"/>
            <a:r>
              <a:rPr lang="es-MX" sz="1200" b="1" dirty="0"/>
              <a:t>C. Fortino Gonzales Sandoval</a:t>
            </a:r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7170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BARRENDERO B</a:t>
            </a:r>
          </a:p>
          <a:p>
            <a:pPr algn="ctr" eaLnBrk="1" hangingPunct="1"/>
            <a:r>
              <a:rPr lang="es-MX" sz="1200" b="1" dirty="0" err="1"/>
              <a:t>C.Amelia</a:t>
            </a:r>
            <a:r>
              <a:rPr lang="es-MX" sz="1200" b="1" dirty="0"/>
              <a:t> Méndez Veloz</a:t>
            </a:r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450912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BARRENDERO D</a:t>
            </a:r>
          </a:p>
          <a:p>
            <a:pPr algn="ctr" eaLnBrk="1" hangingPunct="1"/>
            <a:r>
              <a:rPr lang="es-MX" sz="1200" b="1" dirty="0"/>
              <a:t>C. Ma. del Carmen Castillo Ramírez</a:t>
            </a:r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53012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BARRENDERO D</a:t>
            </a:r>
          </a:p>
          <a:p>
            <a:pPr algn="ctr" eaLnBrk="1" hangingPunct="1"/>
            <a:r>
              <a:rPr lang="es-MX" sz="1200" b="1" dirty="0"/>
              <a:t>C. Abraham Dávila Aranda</a:t>
            </a:r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60212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BARRENDERO D </a:t>
            </a:r>
          </a:p>
          <a:p>
            <a:pPr algn="ctr" eaLnBrk="1" hangingPunct="1"/>
            <a:r>
              <a:rPr lang="es-MX" sz="1200" b="1" dirty="0"/>
              <a:t>C. Juana Navarro Ayala </a:t>
            </a:r>
            <a:endParaRPr lang="es-MX" sz="1200" dirty="0"/>
          </a:p>
        </p:txBody>
      </p:sp>
      <p:sp>
        <p:nvSpPr>
          <p:cNvPr id="19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55876" y="1645349"/>
            <a:ext cx="1944216" cy="830997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PERSONAL DE LIMPIA MUNICIPAL </a:t>
            </a:r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 flipV="1">
            <a:off x="4427984" y="548680"/>
            <a:ext cx="0" cy="109666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 flipV="1">
            <a:off x="4476110" y="2476346"/>
            <a:ext cx="36004" cy="383297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3905722" y="1153884"/>
            <a:ext cx="522262" cy="667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4427984" y="1160562"/>
            <a:ext cx="86409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3887924" y="3315244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4499992" y="3315244"/>
            <a:ext cx="85992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3851920" y="4221088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4499992" y="422108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3851920" y="4941168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4512114" y="4941168"/>
            <a:ext cx="77996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H="1">
            <a:off x="3851920" y="5661248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>
            <a:off x="4499992" y="566124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H="1">
            <a:off x="3851920" y="630932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 flipH="1">
            <a:off x="4572000" y="630932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0085" y="2476346"/>
            <a:ext cx="3077779" cy="5155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CHOFER COMPACTADOR</a:t>
            </a:r>
          </a:p>
          <a:p>
            <a:pPr algn="ctr" eaLnBrk="1" hangingPunct="1"/>
            <a:r>
              <a:rPr lang="es-MX" sz="1200" b="1" dirty="0"/>
              <a:t>C. Ramón Velásquez Martínez</a:t>
            </a:r>
            <a:endParaRPr lang="es-MX" sz="1200" dirty="0"/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 flipH="1">
            <a:off x="3347864" y="2760729"/>
            <a:ext cx="115212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cxnSp>
        <p:nvCxnSpPr>
          <p:cNvPr id="8" name="Conector recto 7"/>
          <p:cNvCxnSpPr>
            <a:stCxn id="6" idx="2"/>
          </p:cNvCxnSpPr>
          <p:nvPr/>
        </p:nvCxnSpPr>
        <p:spPr>
          <a:xfrm flipH="1">
            <a:off x="7092280" y="1484412"/>
            <a:ext cx="15196" cy="160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>
            <a:stCxn id="6" idx="2"/>
          </p:cNvCxnSpPr>
          <p:nvPr/>
        </p:nvCxnSpPr>
        <p:spPr>
          <a:xfrm>
            <a:off x="7107476" y="1484412"/>
            <a:ext cx="0" cy="5044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ectángulo redondeado 39"/>
          <p:cNvSpPr/>
          <p:nvPr/>
        </p:nvSpPr>
        <p:spPr>
          <a:xfrm>
            <a:off x="5796136" y="1717729"/>
            <a:ext cx="2952328" cy="575319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dirty="0"/>
              <a:t>AUXILIAR DE SERVICIOS PUBLICOS</a:t>
            </a:r>
          </a:p>
          <a:p>
            <a:pPr algn="ctr"/>
            <a:r>
              <a:rPr lang="es-MX" sz="1200" b="1" dirty="0"/>
              <a:t>Isidro Carrera Ojeda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188640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306896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BARRENDERO  D</a:t>
            </a:r>
          </a:p>
          <a:p>
            <a:pPr algn="ctr" eaLnBrk="1" hangingPunct="1"/>
            <a:r>
              <a:rPr lang="es-MX" sz="1200" b="1" dirty="0"/>
              <a:t>C. Ramona Godínez  Soto </a:t>
            </a:r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386104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BARRENDERO  D </a:t>
            </a:r>
          </a:p>
          <a:p>
            <a:pPr algn="ctr" eaLnBrk="1" hangingPunct="1"/>
            <a:r>
              <a:rPr lang="es-MX" sz="1200" b="1" dirty="0"/>
              <a:t>C. Teresa Morquecho Rosas </a:t>
            </a:r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220486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BARRENDERO  D </a:t>
            </a:r>
          </a:p>
          <a:p>
            <a:pPr algn="ctr" eaLnBrk="1" hangingPunct="1"/>
            <a:r>
              <a:rPr lang="es-MX" sz="1200" b="1" dirty="0"/>
              <a:t>C. Carmen Sonia Gil  Rodríguez </a:t>
            </a:r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141277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BARRENDERO D </a:t>
            </a:r>
          </a:p>
          <a:p>
            <a:pPr algn="ctr" eaLnBrk="1" hangingPunct="1"/>
            <a:r>
              <a:rPr lang="es-MX" sz="1200" b="1" dirty="0"/>
              <a:t>C. José Luis Dávila Macías</a:t>
            </a:r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28084" y="4552347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BARRENDERO D</a:t>
            </a:r>
          </a:p>
          <a:p>
            <a:pPr algn="ctr" eaLnBrk="1" hangingPunct="1"/>
            <a:r>
              <a:rPr lang="es-MX" sz="1200" b="1" dirty="0"/>
              <a:t>C. Gerardo Castañón Zúñiga</a:t>
            </a:r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18194" y="37515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BARRENDERO D</a:t>
            </a:r>
          </a:p>
          <a:p>
            <a:pPr algn="ctr" eaLnBrk="1" hangingPunct="1"/>
            <a:r>
              <a:rPr lang="es-MX" sz="1200" dirty="0"/>
              <a:t> C. </a:t>
            </a:r>
            <a:r>
              <a:rPr lang="es-MX" sz="1200" b="1" dirty="0"/>
              <a:t>Romualda Contreras Zamarripa  </a:t>
            </a:r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22640" y="29969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BARRENDERO D</a:t>
            </a:r>
          </a:p>
          <a:p>
            <a:pPr algn="ctr" eaLnBrk="1" hangingPunct="1"/>
            <a:r>
              <a:rPr lang="es-MX" sz="1200" b="1" dirty="0"/>
              <a:t>C. Tomasa Martínez Mendoza</a:t>
            </a:r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16904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BARRENDERO D</a:t>
            </a:r>
          </a:p>
          <a:p>
            <a:pPr algn="ctr" eaLnBrk="1" hangingPunct="1"/>
            <a:r>
              <a:rPr lang="es-MX" sz="1200" b="1" dirty="0"/>
              <a:t>C. Adela Morquecho Rosas  </a:t>
            </a:r>
            <a:endParaRPr lang="es-MX" sz="1200" dirty="0"/>
          </a:p>
          <a:p>
            <a:pPr algn="ctr" eaLnBrk="1" hangingPunct="1"/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6721" y="540940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BARRENDERO  D</a:t>
            </a:r>
          </a:p>
          <a:p>
            <a:pPr algn="ctr" eaLnBrk="1" hangingPunct="1"/>
            <a:r>
              <a:rPr lang="es-MX" sz="1200" b="1" dirty="0"/>
              <a:t>C. Abrahán Rodríguez Sandoval </a:t>
            </a:r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458112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BARRENDERO  D </a:t>
            </a:r>
          </a:p>
          <a:p>
            <a:pPr algn="ctr" eaLnBrk="1" hangingPunct="1"/>
            <a:r>
              <a:rPr lang="es-MX" sz="1200" b="1" dirty="0"/>
              <a:t>C. J. Ascensión Zúñiga Méndez</a:t>
            </a:r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137695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BARRENDERO D</a:t>
            </a:r>
          </a:p>
          <a:p>
            <a:pPr algn="ctr" eaLnBrk="1" hangingPunct="1"/>
            <a:r>
              <a:rPr lang="es-MX" sz="1200" b="1" dirty="0"/>
              <a:t>C. Juan </a:t>
            </a:r>
            <a:r>
              <a:rPr lang="es-MX" sz="1200" b="1" dirty="0" err="1"/>
              <a:t>Ledezma</a:t>
            </a:r>
            <a:r>
              <a:rPr lang="es-MX" sz="1200" b="1" dirty="0"/>
              <a:t> Jaramillo</a:t>
            </a:r>
            <a:endParaRPr lang="es-MX" sz="1200" dirty="0"/>
          </a:p>
          <a:p>
            <a:pPr algn="ctr" eaLnBrk="1" hangingPunct="1"/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4535996" y="476672"/>
            <a:ext cx="72008" cy="525658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3851920" y="1700808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4572000" y="170080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3923928" y="2492896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4572000" y="2492896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 flipV="1">
            <a:off x="3923928" y="3356715"/>
            <a:ext cx="71131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4572000" y="3356715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3923928" y="4184898"/>
            <a:ext cx="68407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4608004" y="4184898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 flipV="1">
            <a:off x="3923928" y="4869160"/>
            <a:ext cx="711315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4608004" y="4869159"/>
            <a:ext cx="684076" cy="703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H="1">
            <a:off x="3995936" y="5733256"/>
            <a:ext cx="6120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82"/>
          <p:cNvSpPr>
            <a:spLocks noChangeShapeType="1"/>
          </p:cNvSpPr>
          <p:nvPr/>
        </p:nvSpPr>
        <p:spPr bwMode="auto">
          <a:xfrm>
            <a:off x="5076056" y="2780928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 dirty="0"/>
          </a:p>
        </p:txBody>
      </p:sp>
      <p:sp>
        <p:nvSpPr>
          <p:cNvPr id="18515" name="Line 83"/>
          <p:cNvSpPr>
            <a:spLocks noChangeShapeType="1"/>
          </p:cNvSpPr>
          <p:nvPr/>
        </p:nvSpPr>
        <p:spPr bwMode="auto">
          <a:xfrm flipV="1">
            <a:off x="4932040" y="5157192"/>
            <a:ext cx="11521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77" name="Line 45"/>
          <p:cNvSpPr>
            <a:spLocks noChangeShapeType="1"/>
          </p:cNvSpPr>
          <p:nvPr/>
        </p:nvSpPr>
        <p:spPr bwMode="auto">
          <a:xfrm flipV="1">
            <a:off x="5076056" y="3861047"/>
            <a:ext cx="100811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78" name="Line 46"/>
          <p:cNvSpPr>
            <a:spLocks noChangeShapeType="1"/>
          </p:cNvSpPr>
          <p:nvPr/>
        </p:nvSpPr>
        <p:spPr bwMode="auto">
          <a:xfrm flipH="1">
            <a:off x="5580112" y="2276872"/>
            <a:ext cx="0" cy="41764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79" name="Line 47"/>
          <p:cNvSpPr>
            <a:spLocks noChangeShapeType="1"/>
          </p:cNvSpPr>
          <p:nvPr/>
        </p:nvSpPr>
        <p:spPr bwMode="auto">
          <a:xfrm>
            <a:off x="5004048" y="4725144"/>
            <a:ext cx="10801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80" name="Line 48"/>
          <p:cNvSpPr>
            <a:spLocks noChangeShapeType="1"/>
          </p:cNvSpPr>
          <p:nvPr/>
        </p:nvSpPr>
        <p:spPr bwMode="auto">
          <a:xfrm>
            <a:off x="5076056" y="4293096"/>
            <a:ext cx="1008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5076056" y="3284984"/>
            <a:ext cx="1008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5130" name="Line 43"/>
          <p:cNvSpPr>
            <a:spLocks noChangeShapeType="1"/>
          </p:cNvSpPr>
          <p:nvPr/>
        </p:nvSpPr>
        <p:spPr bwMode="auto">
          <a:xfrm>
            <a:off x="4788024" y="1124744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 dirty="0"/>
          </a:p>
        </p:txBody>
      </p:sp>
      <p:sp>
        <p:nvSpPr>
          <p:cNvPr id="5132" name="Line 40"/>
          <p:cNvSpPr>
            <a:spLocks noChangeShapeType="1"/>
          </p:cNvSpPr>
          <p:nvPr/>
        </p:nvSpPr>
        <p:spPr bwMode="auto">
          <a:xfrm>
            <a:off x="1187624" y="1484784"/>
            <a:ext cx="0" cy="237626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 dirty="0"/>
          </a:p>
        </p:txBody>
      </p:sp>
      <p:sp>
        <p:nvSpPr>
          <p:cNvPr id="18437" name="Text Box 5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876256" y="1628800"/>
            <a:ext cx="2016223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RECURSOS HUMANOS 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39" name="Text Box 7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3573016"/>
            <a:ext cx="2735263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+mn-lt"/>
              </a:rPr>
              <a:t>OBRA PUBLICA   </a:t>
            </a:r>
            <a:endParaRPr lang="es-ES" sz="1300" b="1" dirty="0">
              <a:latin typeface="+mn-lt"/>
            </a:endParaRPr>
          </a:p>
        </p:txBody>
      </p:sp>
      <p:sp>
        <p:nvSpPr>
          <p:cNvPr id="18440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4437112"/>
            <a:ext cx="2732088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AGUA POTABLE Y ALCANTARILLADO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46" name="Text Box 14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3068960"/>
            <a:ext cx="2735262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+mj-lt"/>
              </a:rPr>
              <a:t>TESORERIA MUNICIPAL</a:t>
            </a:r>
            <a:endParaRPr lang="es-ES" sz="1300" b="1" dirty="0">
              <a:latin typeface="+mj-lt"/>
            </a:endParaRPr>
          </a:p>
        </p:txBody>
      </p:sp>
      <p:sp>
        <p:nvSpPr>
          <p:cNvPr id="18448" name="Text Box 16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4509120"/>
            <a:ext cx="2730500" cy="3603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DESARROLLO RURAL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52" name="Text Box 20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4077072"/>
            <a:ext cx="2735263" cy="3603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DESARROLLO SOCIAL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53" name="Text Box 21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5445224"/>
            <a:ext cx="2730500" cy="360362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SERVICIOS PUBLICOS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57" name="Text Box 25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3140968"/>
            <a:ext cx="2730500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" sz="1300" b="1" dirty="0">
                <a:latin typeface="Berlin Sans FB Demi" pitchFamily="34" charset="0"/>
              </a:rPr>
              <a:t>SEGURIDAD PUBLICA </a:t>
            </a:r>
          </a:p>
        </p:txBody>
      </p:sp>
      <p:sp>
        <p:nvSpPr>
          <p:cNvPr id="18458" name="Text Box 26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0" y="3140968"/>
            <a:ext cx="2232025" cy="522287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JUEZ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ADMINISTRATIVO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59" name="Text Box 27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0" y="3861048"/>
            <a:ext cx="2232025" cy="722312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CONTRALORIA MUNICIPAL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63" name="Text Box 31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3573016"/>
            <a:ext cx="2730500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DESARROLLO EDUCATIVO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83" name="AutoShape 5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63688" y="188640"/>
            <a:ext cx="5903913" cy="935955"/>
          </a:xfrm>
          <a:prstGeom prst="roundRect">
            <a:avLst>
              <a:gd name="adj" fmla="val 1875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sz="2800" b="1" dirty="0">
                <a:latin typeface="+mj-lt"/>
              </a:rPr>
              <a:t>HONORABLE AYUNTAMIENTO</a:t>
            </a:r>
          </a:p>
        </p:txBody>
      </p:sp>
      <p:sp>
        <p:nvSpPr>
          <p:cNvPr id="18485" name="AutoShape 5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43808" y="1484784"/>
            <a:ext cx="3744912" cy="574675"/>
          </a:xfrm>
          <a:prstGeom prst="roundRect">
            <a:avLst>
              <a:gd name="adj" fmla="val 18750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sz="2000" b="1" dirty="0">
                <a:latin typeface="+mj-lt"/>
              </a:rPr>
              <a:t>PRESIDENTE MUNICIPAL</a:t>
            </a:r>
          </a:p>
        </p:txBody>
      </p:sp>
      <p:sp>
        <p:nvSpPr>
          <p:cNvPr id="5146" name="Line 56"/>
          <p:cNvSpPr>
            <a:spLocks noChangeShapeType="1"/>
          </p:cNvSpPr>
          <p:nvPr/>
        </p:nvSpPr>
        <p:spPr bwMode="auto">
          <a:xfrm flipV="1">
            <a:off x="1187624" y="1484784"/>
            <a:ext cx="3567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 dirty="0"/>
          </a:p>
        </p:txBody>
      </p:sp>
      <p:sp>
        <p:nvSpPr>
          <p:cNvPr id="18511" name="Text Box 79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4869160"/>
            <a:ext cx="2730500" cy="360362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COMISION MUNICIPAL DEL DEPORTE ( COMUDE)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512" name="Text Box 80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4005064"/>
            <a:ext cx="2730500" cy="3603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" sz="1300" b="1" dirty="0">
                <a:latin typeface="Berlin Sans FB Demi" pitchFamily="34" charset="0"/>
              </a:rPr>
              <a:t>DESARROLLO ECONOMICO  </a:t>
            </a:r>
          </a:p>
        </p:txBody>
      </p:sp>
      <p:sp>
        <p:nvSpPr>
          <p:cNvPr id="18513" name="Text Box 81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5013176"/>
            <a:ext cx="2730500" cy="3603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 COMUNICACIÓN SOCIAL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33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5877272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CASA DE LA CULTURA </a:t>
            </a:r>
            <a:endParaRPr lang="es-ES" sz="1300" b="1" dirty="0">
              <a:latin typeface="Berlin Sans FB Demi" pitchFamily="34" charset="0"/>
            </a:endParaRPr>
          </a:p>
        </p:txBody>
      </p:sp>
      <p:pic>
        <p:nvPicPr>
          <p:cNvPr id="41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8403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88640"/>
            <a:ext cx="913031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35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5301208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SALUD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36" name="Line 83"/>
          <p:cNvSpPr>
            <a:spLocks noChangeShapeType="1"/>
          </p:cNvSpPr>
          <p:nvPr/>
        </p:nvSpPr>
        <p:spPr bwMode="auto">
          <a:xfrm>
            <a:off x="5004048" y="5589240"/>
            <a:ext cx="1080120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34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5733256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ATENCION A LA JUVENTUD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37" name="Line 83"/>
          <p:cNvSpPr>
            <a:spLocks noChangeShapeType="1"/>
          </p:cNvSpPr>
          <p:nvPr/>
        </p:nvSpPr>
        <p:spPr bwMode="auto">
          <a:xfrm>
            <a:off x="5004048" y="6453336"/>
            <a:ext cx="115212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38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6309320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PLANEACION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39" name="Line 83"/>
          <p:cNvSpPr>
            <a:spLocks noChangeShapeType="1"/>
          </p:cNvSpPr>
          <p:nvPr/>
        </p:nvSpPr>
        <p:spPr bwMode="auto">
          <a:xfrm>
            <a:off x="5076056" y="6021288"/>
            <a:ext cx="1008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40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2564904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SECRETARIA DEL H. AYUNTAMIENTO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42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6237312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ARCHIVO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44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2636912"/>
            <a:ext cx="2664296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UNIDAD DE TRANSPARENCIA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 flipH="1">
            <a:off x="5580112" y="1988840"/>
            <a:ext cx="2232248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 dirty="0"/>
          </a:p>
        </p:txBody>
      </p:sp>
      <p:sp>
        <p:nvSpPr>
          <p:cNvPr id="46" name="Text Box 21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0" y="5445224"/>
            <a:ext cx="2267744" cy="360362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ECOLOGIA  </a:t>
            </a:r>
            <a:endParaRPr lang="es-ES" sz="1300" b="1" dirty="0">
              <a:latin typeface="Berlin Sans FB Demi" pitchFamily="34" charset="0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188640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11788" y="494116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JARDINERO  C</a:t>
            </a:r>
          </a:p>
          <a:p>
            <a:pPr algn="ctr" eaLnBrk="1" hangingPunct="1"/>
            <a:r>
              <a:rPr lang="es-MX" sz="1200" b="1" dirty="0"/>
              <a:t>C. Ignacio Becerra Almendáriz 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76474" y="422146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JARDINERO  C</a:t>
            </a:r>
          </a:p>
          <a:p>
            <a:pPr algn="ctr" eaLnBrk="1" hangingPunct="1"/>
            <a:r>
              <a:rPr lang="es-MX" sz="1200" b="1" dirty="0"/>
              <a:t>C. Juan Rodríguez Castillo 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76474" y="3466563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JARDINERO  A </a:t>
            </a:r>
          </a:p>
          <a:p>
            <a:pPr algn="ctr" eaLnBrk="1" hangingPunct="1"/>
            <a:r>
              <a:rPr lang="es-MX" sz="1200" b="1" dirty="0"/>
              <a:t> C. Eduardo Méndez Salazar  </a:t>
            </a:r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68979" y="267310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CHOFER   G</a:t>
            </a:r>
          </a:p>
          <a:p>
            <a:pPr algn="ctr" eaLnBrk="1" hangingPunct="1"/>
            <a:r>
              <a:rPr lang="es-MX" sz="1200" b="1" dirty="0"/>
              <a:t>C. Jesús Flores Gómez  </a:t>
            </a:r>
            <a:endParaRPr lang="es-MX" sz="1200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83606" y="202540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SUPERVISOR DE JARDINERIA  B</a:t>
            </a:r>
          </a:p>
          <a:p>
            <a:pPr algn="ctr" eaLnBrk="1" hangingPunct="1"/>
            <a:r>
              <a:rPr lang="es-MX" sz="1200" b="1" dirty="0"/>
              <a:t>C. Lázaro Prado Arechar </a:t>
            </a:r>
            <a:endParaRPr lang="es-MX" sz="1200" dirty="0"/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2174" y="128575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SUPERVISOR DE JARDINERIA  A</a:t>
            </a:r>
          </a:p>
          <a:p>
            <a:pPr algn="ctr" eaLnBrk="1" hangingPunct="1"/>
            <a:r>
              <a:rPr lang="es-MX" sz="1200" b="1" dirty="0"/>
              <a:t>C. Carlos Martínez  </a:t>
            </a:r>
            <a:endParaRPr lang="es-MX" sz="1200" dirty="0"/>
          </a:p>
        </p:txBody>
      </p:sp>
      <p:sp>
        <p:nvSpPr>
          <p:cNvPr id="19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1540" y="3466563"/>
            <a:ext cx="3528392" cy="46166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>
                <a:solidFill>
                  <a:schemeClr val="bg1"/>
                </a:solidFill>
                <a:latin typeface="Berlin Sans FB Demi" pitchFamily="34" charset="0"/>
              </a:rPr>
              <a:t>PARQUES Y JARDINES  </a:t>
            </a:r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3959932" y="1556792"/>
            <a:ext cx="1292242" cy="208823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3959930" y="2276872"/>
            <a:ext cx="1332150" cy="1420523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3959931" y="2996952"/>
            <a:ext cx="1309047" cy="72008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 flipV="1">
            <a:off x="3959932" y="3717031"/>
            <a:ext cx="1323674" cy="7337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 flipV="1">
            <a:off x="3959930" y="3790411"/>
            <a:ext cx="1332149" cy="75489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3959930" y="3790412"/>
            <a:ext cx="1351858" cy="147460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 flipV="1">
            <a:off x="3959930" y="3900535"/>
            <a:ext cx="1332150" cy="211549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11788" y="569217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JARDINERO  C</a:t>
            </a:r>
          </a:p>
          <a:p>
            <a:pPr algn="ctr" eaLnBrk="1" hangingPunct="1"/>
            <a:r>
              <a:rPr lang="es-MX" sz="1200" b="1" dirty="0"/>
              <a:t>C. J. Carmen Cleto Estrada</a:t>
            </a:r>
            <a:endParaRPr lang="es-MX" sz="1200" dirty="0"/>
          </a:p>
        </p:txBody>
      </p:sp>
    </p:spTree>
  </p:cSld>
  <p:clrMapOvr>
    <a:masterClrMapping/>
  </p:clrMapOvr>
  <p:transition spd="slow">
    <p:split orient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210126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430295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ENC. JARDIN DE LAS TROJES</a:t>
            </a:r>
          </a:p>
          <a:p>
            <a:pPr algn="ctr" eaLnBrk="1" hangingPunct="1"/>
            <a:r>
              <a:rPr lang="es-MX" sz="1200" b="1" dirty="0"/>
              <a:t>C. Antonia Silva </a:t>
            </a:r>
            <a:r>
              <a:rPr lang="es-MX" sz="1200" b="1" dirty="0" err="1"/>
              <a:t>Rodriguez</a:t>
            </a:r>
            <a:endParaRPr lang="es-MX" sz="12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4303" y="343903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ENC. JARDIN Y PANTEON GACHUPINES  </a:t>
            </a:r>
          </a:p>
          <a:p>
            <a:pPr algn="ctr" eaLnBrk="1" hangingPunct="1"/>
            <a:r>
              <a:rPr lang="es-MX" sz="1200" b="1" dirty="0"/>
              <a:t>C. Gabriel Baltazar Olvera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8588" y="512137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JARDINERO COMUNIDAD</a:t>
            </a:r>
          </a:p>
          <a:p>
            <a:pPr algn="ctr" eaLnBrk="1" hangingPunct="1"/>
            <a:r>
              <a:rPr lang="es-MX" sz="1200" b="1" dirty="0"/>
              <a:t>C. Roberto Quintero Vagas</a:t>
            </a:r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4303" y="252908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ENC. ECO- PARQUE DE LAS TROJES  </a:t>
            </a:r>
          </a:p>
          <a:p>
            <a:pPr algn="ctr" eaLnBrk="1" hangingPunct="1"/>
            <a:r>
              <a:rPr lang="es-MX" sz="1200" b="1" dirty="0"/>
              <a:t>Lorenzo Vázquez Soria</a:t>
            </a:r>
            <a:endParaRPr lang="es-MX" sz="1200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173699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ENC. JARDIN Y PANTEON ESCONDIDA </a:t>
            </a:r>
          </a:p>
          <a:p>
            <a:pPr algn="ctr" eaLnBrk="1" hangingPunct="1"/>
            <a:r>
              <a:rPr lang="es-MX" sz="1200" b="1" dirty="0"/>
              <a:t>C. Gabriela Montelongo Campos</a:t>
            </a:r>
            <a:endParaRPr lang="es-MX" sz="1200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V="1">
            <a:off x="3851920" y="2060848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V="1">
            <a:off x="3851920" y="2852936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3851920" y="3717032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V="1">
            <a:off x="3851920" y="4509120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V="1">
            <a:off x="3851920" y="5445224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V="1">
            <a:off x="3851920" y="630932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4517994" y="1414244"/>
            <a:ext cx="18002" cy="489507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598547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ENC. PARQUE INFANTIL Y JARDIN DE TORREON</a:t>
            </a:r>
          </a:p>
          <a:p>
            <a:pPr algn="ctr" eaLnBrk="1" hangingPunct="1"/>
            <a:r>
              <a:rPr lang="es-MX" sz="1200" b="1" dirty="0" err="1"/>
              <a:t>Ma</a:t>
            </a:r>
            <a:r>
              <a:rPr lang="es-MX" sz="1200" b="1" dirty="0"/>
              <a:t> Natalia Guerra Rodríguez</a:t>
            </a:r>
          </a:p>
        </p:txBody>
      </p:sp>
      <p:sp>
        <p:nvSpPr>
          <p:cNvPr id="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173699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JARDINERO EN EL POTRERO</a:t>
            </a:r>
          </a:p>
          <a:p>
            <a:pPr algn="ctr" eaLnBrk="1" hangingPunct="1"/>
            <a:r>
              <a:rPr lang="es-MX" sz="1200" b="1" dirty="0"/>
              <a:t>C. Blas Prado Soto</a:t>
            </a:r>
          </a:p>
        </p:txBody>
      </p:sp>
      <p:sp>
        <p:nvSpPr>
          <p:cNvPr id="2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52908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JARDINERO EN LA HACIENDITA</a:t>
            </a:r>
          </a:p>
          <a:p>
            <a:pPr algn="ctr" eaLnBrk="1" hangingPunct="1"/>
            <a:r>
              <a:rPr lang="es-MX" sz="1200" b="1" dirty="0"/>
              <a:t>C. Juan Martin Moreno Jasso</a:t>
            </a:r>
          </a:p>
        </p:txBody>
      </p:sp>
      <p:sp>
        <p:nvSpPr>
          <p:cNvPr id="2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343903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LIMPIA EL MEZQUITE</a:t>
            </a:r>
          </a:p>
          <a:p>
            <a:pPr algn="ctr" eaLnBrk="1" hangingPunct="1"/>
            <a:r>
              <a:rPr lang="es-MX" sz="1200" b="1" dirty="0"/>
              <a:t>C. Jaime Ortiz Banda</a:t>
            </a:r>
          </a:p>
        </p:txBody>
      </p:sp>
      <p:sp>
        <p:nvSpPr>
          <p:cNvPr id="3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18527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AUX. JARDIN LA ESCONDIDA</a:t>
            </a:r>
          </a:p>
          <a:p>
            <a:pPr algn="ctr" eaLnBrk="1" hangingPunct="1"/>
            <a:r>
              <a:rPr lang="es-MX" sz="1200" b="1" dirty="0"/>
              <a:t>C. Sanjuana Rangel Velásquez</a:t>
            </a:r>
          </a:p>
        </p:txBody>
      </p:sp>
      <p:sp>
        <p:nvSpPr>
          <p:cNvPr id="3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12137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AUX. LAGUNA CERCADA</a:t>
            </a:r>
          </a:p>
          <a:p>
            <a:pPr algn="ctr" eaLnBrk="1" hangingPunct="1"/>
            <a:endParaRPr lang="es-MX" sz="1200" b="1" dirty="0"/>
          </a:p>
        </p:txBody>
      </p:sp>
      <p:sp>
        <p:nvSpPr>
          <p:cNvPr id="3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35796" y="952579"/>
            <a:ext cx="3528392" cy="46166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>
                <a:solidFill>
                  <a:schemeClr val="bg1"/>
                </a:solidFill>
                <a:latin typeface="Berlin Sans FB Demi" pitchFamily="34" charset="0"/>
              </a:rPr>
              <a:t>PARQUES Y JARDINES  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2171" y="3638962"/>
            <a:ext cx="2696779" cy="46166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>
                <a:solidFill>
                  <a:schemeClr val="bg1"/>
                </a:solidFill>
                <a:latin typeface="Berlin Sans FB Demi" pitchFamily="34" charset="0"/>
              </a:rPr>
              <a:t>RASTRO  </a:t>
            </a:r>
          </a:p>
        </p:txBody>
      </p:sp>
      <p:sp>
        <p:nvSpPr>
          <p:cNvPr id="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7" y="1125116"/>
            <a:ext cx="4176464" cy="43167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ADMINISTRADOR DE MERCADO</a:t>
            </a:r>
          </a:p>
          <a:p>
            <a:pPr algn="ctr" eaLnBrk="1" hangingPunct="1"/>
            <a:r>
              <a:rPr lang="es-MX" sz="1200" b="1" dirty="0"/>
              <a:t>C. Juan Manuel Macías Solís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4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9329" y="1254423"/>
            <a:ext cx="2727920" cy="46166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>
                <a:solidFill>
                  <a:schemeClr val="bg1"/>
                </a:solidFill>
                <a:latin typeface="Berlin Sans FB Demi" pitchFamily="34" charset="0"/>
              </a:rPr>
              <a:t>MERCADO  </a:t>
            </a:r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2060848"/>
            <a:ext cx="4176464" cy="44915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VETERINARIO</a:t>
            </a:r>
          </a:p>
          <a:p>
            <a:pPr algn="ctr" eaLnBrk="1" hangingPunct="1"/>
            <a:r>
              <a:rPr lang="es-MX" sz="1200" b="1" dirty="0"/>
              <a:t>Lic.  Ricardo Eliut Salas Ortega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2712649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JEFE DE OFICINA RASTRO</a:t>
            </a:r>
          </a:p>
          <a:p>
            <a:pPr algn="ctr" eaLnBrk="1" hangingPunct="1"/>
            <a:r>
              <a:rPr lang="es-MX" sz="1200" b="1" dirty="0"/>
              <a:t>C.  Francisco Javier Quiroz Navarro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79926" y="3502560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 DE RASTRO  A</a:t>
            </a:r>
          </a:p>
          <a:p>
            <a:pPr algn="ctr" eaLnBrk="1" hangingPunct="1"/>
            <a:r>
              <a:rPr lang="es-MX" sz="1200" b="1" dirty="0"/>
              <a:t>C. Liborio Lozano García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4302179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 DE RASTRO   A</a:t>
            </a:r>
          </a:p>
          <a:p>
            <a:pPr algn="ctr" eaLnBrk="1" hangingPunct="1"/>
            <a:r>
              <a:rPr lang="es-MX" sz="1200" b="1" dirty="0"/>
              <a:t>C. Juan Pedro Buendía Luevano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43400" y="5094303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CHOFER   J</a:t>
            </a:r>
          </a:p>
          <a:p>
            <a:pPr algn="ctr" eaLnBrk="1" hangingPunct="1"/>
            <a:r>
              <a:rPr lang="es-MX" sz="1200" b="1" dirty="0"/>
              <a:t>C.  Juan Cardona Rangel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47574" y="5949280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 DE RASTRO B</a:t>
            </a:r>
          </a:p>
          <a:p>
            <a:pPr algn="ctr" eaLnBrk="1" hangingPunct="1"/>
            <a:r>
              <a:rPr lang="es-MX" sz="1200" b="1" dirty="0"/>
              <a:t>VACANTE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3127249" y="2186149"/>
            <a:ext cx="1516760" cy="145281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V="1">
            <a:off x="3186807" y="2889217"/>
            <a:ext cx="1465058" cy="83329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3163250" y="3783026"/>
            <a:ext cx="1480757" cy="4338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3178949" y="3967266"/>
            <a:ext cx="1560767" cy="13175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3178949" y="3877758"/>
            <a:ext cx="1537065" cy="545003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V="1">
            <a:off x="3152434" y="1370388"/>
            <a:ext cx="1499431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936104" cy="10310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20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0"/>
            <a:ext cx="68399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051720" y="242863"/>
            <a:ext cx="5256584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3163250" y="4100627"/>
            <a:ext cx="1584323" cy="2172503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6612" y="2150150"/>
            <a:ext cx="3528392" cy="46166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>
                <a:solidFill>
                  <a:schemeClr val="bg1"/>
                </a:solidFill>
                <a:latin typeface="Berlin Sans FB Demi" pitchFamily="34" charset="0"/>
              </a:rPr>
              <a:t>PANTEONES   </a:t>
            </a:r>
          </a:p>
        </p:txBody>
      </p:sp>
      <p:sp>
        <p:nvSpPr>
          <p:cNvPr id="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98072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JEFE DE OFICINA </a:t>
            </a:r>
          </a:p>
          <a:p>
            <a:pPr algn="ctr" eaLnBrk="1" hangingPunct="1"/>
            <a:r>
              <a:rPr lang="es-MX" sz="1200" b="1" dirty="0"/>
              <a:t>C. Juan Gabriel Rodríguez Claudio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170080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PANTEONERO MUNICIPAL </a:t>
            </a:r>
          </a:p>
          <a:p>
            <a:pPr algn="ctr" eaLnBrk="1" hangingPunct="1"/>
            <a:r>
              <a:rPr lang="es-MX" sz="1200" b="1" dirty="0"/>
              <a:t>VACANTE</a:t>
            </a:r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249289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PANTEONERO MUNICIPAL </a:t>
            </a:r>
          </a:p>
          <a:p>
            <a:pPr algn="ctr" eaLnBrk="1" hangingPunct="1"/>
            <a:r>
              <a:rPr lang="es-MX" sz="1200" b="1" dirty="0"/>
              <a:t>C. Francisco Javier Cortes Cleto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328498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PANTEONERO COMUNIDAD </a:t>
            </a:r>
          </a:p>
          <a:p>
            <a:pPr algn="ctr" eaLnBrk="1" hangingPunct="1"/>
            <a:r>
              <a:rPr lang="es-MX" sz="1200" b="1" dirty="0"/>
              <a:t>C. Emiliano Espinosa Conteras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465313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ELECTRICISTA  A</a:t>
            </a:r>
          </a:p>
          <a:p>
            <a:pPr algn="ctr" eaLnBrk="1" hangingPunct="1"/>
            <a:r>
              <a:rPr lang="es-MX" sz="1200" b="1" dirty="0"/>
              <a:t>C.  Manuel Pérez Martínez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544522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ELECTRICISTA   B</a:t>
            </a:r>
          </a:p>
          <a:p>
            <a:pPr algn="ctr" eaLnBrk="1" hangingPunct="1"/>
            <a:r>
              <a:rPr lang="es-MX" sz="1200" b="1" dirty="0"/>
              <a:t>C. David Méndez Arrollo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9177" y="4976986"/>
            <a:ext cx="3528392" cy="46166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>
                <a:solidFill>
                  <a:schemeClr val="bg1"/>
                </a:solidFill>
                <a:latin typeface="Berlin Sans FB Demi" pitchFamily="34" charset="0"/>
              </a:rPr>
              <a:t>ALUMBRADO    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3655004" y="1304578"/>
            <a:ext cx="989004" cy="93610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3655004" y="1916832"/>
            <a:ext cx="989004" cy="43167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3655004" y="2429533"/>
            <a:ext cx="989004" cy="2793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3655004" y="2564904"/>
            <a:ext cx="989004" cy="93610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3797568" y="4869160"/>
            <a:ext cx="918447" cy="21602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3797568" y="5207818"/>
            <a:ext cx="918447" cy="66945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71800" y="188640"/>
            <a:ext cx="2808312" cy="58477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9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26481"/>
            <a:ext cx="1152128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052736"/>
            <a:ext cx="5544616" cy="50405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JEFE DE DEPARTAMENTO D</a:t>
            </a:r>
            <a:endParaRPr lang="es-MX" sz="1100" dirty="0"/>
          </a:p>
          <a:p>
            <a:pPr algn="ctr" eaLnBrk="1" hangingPunct="1"/>
            <a:r>
              <a:rPr lang="es-MX" sz="1600" b="1" dirty="0"/>
              <a:t>Lic. Juan Carlos Rodríguez Rosas </a:t>
            </a:r>
            <a:endParaRPr lang="es-ES" sz="1600" b="1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2232248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88640"/>
            <a:ext cx="2088232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0041" y="1656139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DEPORTIVO   A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2399837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PENTA BASICO DE FUT BOL</a:t>
            </a:r>
          </a:p>
          <a:p>
            <a:pPr algn="ctr" eaLnBrk="1" hangingPunct="1"/>
            <a:r>
              <a:rPr lang="es-MX" sz="1200" b="1" dirty="0"/>
              <a:t>C.  José Antonio Arechar González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12722" y="1661692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ENCARGADO DE LA UNIDAD DEPORTIVA  </a:t>
            </a:r>
          </a:p>
          <a:p>
            <a:pPr algn="ctr" eaLnBrk="1" hangingPunct="1"/>
            <a:r>
              <a:rPr lang="es-MX" sz="1200" b="1" dirty="0"/>
              <a:t>C. Benjamín Ayala Lozano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4210" y="321297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 EN UNIDAD DEPORTIVA A</a:t>
            </a:r>
          </a:p>
          <a:p>
            <a:pPr algn="ctr" eaLnBrk="1" hangingPunct="1"/>
            <a:r>
              <a:rPr lang="es-MX" sz="1200" b="1" dirty="0"/>
              <a:t>C.  Gerónimo Escalera García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400506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PENTABASICO DE BEISBOL</a:t>
            </a:r>
          </a:p>
          <a:p>
            <a:pPr algn="ctr" eaLnBrk="1" hangingPunct="1"/>
            <a:r>
              <a:rPr lang="es-MX" sz="1200" b="1" dirty="0"/>
              <a:t>J Refugio Méndez Alonso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4" y="400506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AUX EN UNIDAD DEPORTIVA   C</a:t>
            </a:r>
          </a:p>
          <a:p>
            <a:pPr algn="ctr" eaLnBrk="1" hangingPunct="1"/>
            <a:r>
              <a:rPr lang="es-MX" sz="1200" b="1" dirty="0"/>
              <a:t>C. Juan Antonio Aranda  Cervantes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3" name="Rectangl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27784" y="188640"/>
            <a:ext cx="3672408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COMISION MUNICIPAL DEL DEPORTE </a:t>
            </a: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4567227" y="1556792"/>
            <a:ext cx="4773" cy="345657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4355976" y="1979989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4355976" y="2709106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 flipV="1">
            <a:off x="4380674" y="3536826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Rectangl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9481" y="5749433"/>
            <a:ext cx="3528392" cy="830997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>
                <a:solidFill>
                  <a:schemeClr val="bg1"/>
                </a:solidFill>
                <a:latin typeface="Berlin Sans FB Demi" pitchFamily="34" charset="0"/>
              </a:rPr>
              <a:t>ATENCION A LA JUVENTUD   </a:t>
            </a:r>
          </a:p>
        </p:txBody>
      </p:sp>
      <p:sp>
        <p:nvSpPr>
          <p:cNvPr id="2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96063" y="5841081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ENCARGADO DE ATENCION A LA JUVENTUD </a:t>
            </a:r>
          </a:p>
          <a:p>
            <a:pPr algn="ctr" eaLnBrk="1" hangingPunct="1"/>
            <a:r>
              <a:rPr lang="es-MX" sz="1200" b="1" dirty="0"/>
              <a:t>C.  José de Jesús Galicia Prado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 flipV="1">
            <a:off x="3847871" y="6164931"/>
            <a:ext cx="96485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66320" y="238525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AUXILIAR EN UNIDAD DEPORTIVA B</a:t>
            </a:r>
          </a:p>
          <a:p>
            <a:pPr algn="ctr" eaLnBrk="1" hangingPunct="1"/>
            <a:r>
              <a:rPr lang="es-MX" sz="1200" b="1" dirty="0"/>
              <a:t>Ramón González Jasso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3251" y="320751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PROMOTOR DE BEISBOL INFANTIL</a:t>
            </a:r>
          </a:p>
          <a:p>
            <a:pPr algn="ctr" eaLnBrk="1" hangingPunct="1"/>
            <a:r>
              <a:rPr lang="es-MX" sz="1200" b="1" dirty="0"/>
              <a:t>José Antonio Rodríguez Arechar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 flipV="1">
            <a:off x="4351203" y="4300382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12722" y="4797524"/>
            <a:ext cx="4176464" cy="43167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INSTRUCTORA DE AEROBICS</a:t>
            </a:r>
          </a:p>
          <a:p>
            <a:pPr algn="ctr" eaLnBrk="1" hangingPunct="1"/>
            <a:r>
              <a:rPr lang="es-MX" sz="1200" b="1" dirty="0"/>
              <a:t>C. Luz María González García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 flipV="1">
            <a:off x="4567226" y="5013362"/>
            <a:ext cx="24549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47764" y="1148743"/>
            <a:ext cx="4392488" cy="58477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COORDINACIÓN MUNICIPAL DE OCAMPO PARA LAS MUJERES</a:t>
            </a:r>
          </a:p>
        </p:txBody>
      </p:sp>
      <p:sp>
        <p:nvSpPr>
          <p:cNvPr id="3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2847836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</a:t>
            </a:r>
            <a:r>
              <a:rPr lang="es-MX" sz="1600" dirty="0"/>
              <a:t>ENC. DE COORDINACION DE OCAMPO PARA</a:t>
            </a:r>
          </a:p>
          <a:p>
            <a:pPr algn="ctr" eaLnBrk="1" hangingPunct="1"/>
            <a:r>
              <a:rPr lang="es-MX" sz="1600" dirty="0"/>
              <a:t> LAS MUJERES </a:t>
            </a:r>
          </a:p>
          <a:p>
            <a:pPr algn="ctr" eaLnBrk="1" hangingPunct="1"/>
            <a:r>
              <a:rPr lang="es-MX" sz="1600" b="1" dirty="0"/>
              <a:t>C. Verónica Prado Ortiz </a:t>
            </a:r>
            <a:endParaRPr lang="es-ES" sz="1600" b="1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63788" y="4509120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SECRETARIA E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/>
              <a:t>Maricela Robledo Salas </a:t>
            </a:r>
          </a:p>
          <a:p>
            <a:pPr algn="ctr" eaLnBrk="1" hangingPunct="1"/>
            <a:endParaRPr lang="es-MX" sz="1200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7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1224136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9"/>
          <p:cNvSpPr>
            <a:spLocks noChangeShapeType="1"/>
          </p:cNvSpPr>
          <p:nvPr/>
        </p:nvSpPr>
        <p:spPr bwMode="auto">
          <a:xfrm flipH="1" flipV="1">
            <a:off x="4680012" y="3573016"/>
            <a:ext cx="0" cy="93610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9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269681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776" y="188640"/>
            <a:ext cx="4392488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SALUD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1224136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052736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</a:t>
            </a:r>
            <a:r>
              <a:rPr lang="es-MX" sz="1600" dirty="0"/>
              <a:t>ENCARGADA DEPARTAMENTO DE SALUD </a:t>
            </a:r>
          </a:p>
          <a:p>
            <a:pPr algn="ctr" eaLnBrk="1" hangingPunct="1"/>
            <a:r>
              <a:rPr lang="es-MX" sz="1600" b="1" dirty="0"/>
              <a:t>C. Araceli Pedroza Hernández 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42088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SECRETARIA   G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err="1"/>
              <a:t>Yazmin</a:t>
            </a:r>
            <a:r>
              <a:rPr lang="es-MX" sz="1200" b="1" dirty="0"/>
              <a:t> Robledo Moreno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242088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VERIFICADOR SANITARIO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/>
              <a:t>Juan Manuel Guerra  Salazar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27784" y="393305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CHOFER   G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/>
              <a:t>Axel Alfredo Valadez  Hernández 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4427984" y="2708920"/>
            <a:ext cx="28803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 flipV="1">
            <a:off x="4572000" y="1772816"/>
            <a:ext cx="0" cy="216024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269681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3" name="Rectangl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776" y="188640"/>
            <a:ext cx="4392488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DEPARTAMENTO DE ECOLOGIA </a:t>
            </a:r>
          </a:p>
        </p:txBody>
      </p:sp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1224136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052736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</a:t>
            </a:r>
            <a:r>
              <a:rPr lang="es-MX" sz="1600" dirty="0"/>
              <a:t>ENC. DEL DEPARTAMENTO DE ECOLOGIA  </a:t>
            </a:r>
          </a:p>
          <a:p>
            <a:pPr algn="ctr" eaLnBrk="1" hangingPunct="1"/>
            <a:r>
              <a:rPr lang="es-MX" sz="1600" b="1" dirty="0"/>
              <a:t>C. Roberto Carlos Torres Mendoza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852936"/>
            <a:ext cx="396044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SECRETARIA   C</a:t>
            </a:r>
          </a:p>
          <a:p>
            <a:pPr marL="228600" indent="-228600" algn="ctr" eaLnBrk="1" hangingPunct="1"/>
            <a:r>
              <a:rPr lang="es-MX" sz="1200" b="1" dirty="0"/>
              <a:t>C.  Marisol Bernal Rodríguez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27784" y="472514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VIVERO   A</a:t>
            </a:r>
          </a:p>
          <a:p>
            <a:pPr marL="228600" indent="-228600" algn="ctr" eaLnBrk="1" hangingPunct="1"/>
            <a:r>
              <a:rPr lang="es-MX" sz="1200" b="1" dirty="0"/>
              <a:t>C.  Florentino Castañón Segura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76056" y="2852936"/>
            <a:ext cx="381642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VIVERO  A</a:t>
            </a:r>
          </a:p>
          <a:p>
            <a:pPr marL="228600" indent="-228600" algn="ctr" eaLnBrk="1" hangingPunct="1"/>
            <a:r>
              <a:rPr lang="es-MX" sz="1200" b="1" dirty="0"/>
              <a:t>C.  José Pilar Hurtado Manríquez 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2339752" y="1772816"/>
            <a:ext cx="2304256" cy="108012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 flipV="1">
            <a:off x="4644008" y="1772816"/>
            <a:ext cx="2448272" cy="108012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 flipV="1">
            <a:off x="4644008" y="1772816"/>
            <a:ext cx="0" cy="295232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269681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3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88640"/>
            <a:ext cx="1224136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776" y="188640"/>
            <a:ext cx="4392488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DEPARTAMENTO DE TRANSITO MUNICIPAL </a:t>
            </a:r>
          </a:p>
        </p:txBody>
      </p:sp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9712" y="836712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</a:t>
            </a:r>
            <a:r>
              <a:rPr lang="es-MX" sz="1600" dirty="0"/>
              <a:t>ENC. DE TRANSITO MUNICIPAL</a:t>
            </a:r>
          </a:p>
          <a:p>
            <a:pPr algn="ctr" eaLnBrk="1" hangingPunct="1"/>
            <a:r>
              <a:rPr lang="es-MX" sz="1600" b="1" dirty="0"/>
              <a:t>RESERVADO</a:t>
            </a:r>
            <a:endParaRPr lang="es-ES" sz="1600" b="1" dirty="0"/>
          </a:p>
        </p:txBody>
      </p:sp>
      <p:sp>
        <p:nvSpPr>
          <p:cNvPr id="6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269681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85293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TRANSITO MUNICIPAL </a:t>
            </a:r>
          </a:p>
          <a:p>
            <a:pPr marL="228600" indent="-228600" algn="ctr" eaLnBrk="1" hangingPunct="1"/>
            <a:r>
              <a:rPr lang="es-MX" sz="1200" b="1" dirty="0"/>
              <a:t>RESERVADO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67536" y="285293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TRANSITO MUNICIPAL </a:t>
            </a:r>
          </a:p>
          <a:p>
            <a:pPr marL="228600" indent="-228600" algn="ctr" eaLnBrk="1" hangingPunct="1"/>
            <a:r>
              <a:rPr lang="es-MX" sz="1200" b="1" dirty="0"/>
              <a:t>RESERVADO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4644008" y="1556792"/>
            <a:ext cx="0" cy="72008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2339752" y="2276872"/>
            <a:ext cx="2304256" cy="57606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4644008" y="2276872"/>
            <a:ext cx="2232248" cy="57606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2339752" y="3500636"/>
            <a:ext cx="0" cy="93647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0085" y="4446585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TRANSITO MUNICIPAL </a:t>
            </a:r>
          </a:p>
          <a:p>
            <a:pPr marL="228600" indent="-228600" algn="ctr" eaLnBrk="1" hangingPunct="1"/>
            <a:r>
              <a:rPr lang="es-MX" sz="1200" b="1" dirty="0"/>
              <a:t>RESERVADO</a:t>
            </a:r>
            <a:endParaRPr lang="es-MX" sz="1200" dirty="0"/>
          </a:p>
        </p:txBody>
      </p:sp>
    </p:spTree>
  </p:cSld>
  <p:clrMapOvr>
    <a:masterClrMapping/>
  </p:clrMapOvr>
  <p:transition spd="slow">
    <p:split orient="vert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776" y="188640"/>
            <a:ext cx="4392488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DIRECCION DE SEGURIDAD PUBLICA </a:t>
            </a:r>
          </a:p>
        </p:txBody>
      </p:sp>
      <p:sp>
        <p:nvSpPr>
          <p:cNvPr id="3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9712" y="836712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</a:t>
            </a:r>
            <a:r>
              <a:rPr lang="es-MX" sz="1600" dirty="0"/>
              <a:t>DIR. DEPARTAMENTO DE SEGURIDAD PUBLICA B</a:t>
            </a:r>
          </a:p>
          <a:p>
            <a:pPr algn="ctr" eaLnBrk="1" hangingPunct="1"/>
            <a:r>
              <a:rPr lang="es-MX" sz="1600" b="1" dirty="0"/>
              <a:t>RESERVADO</a:t>
            </a:r>
            <a:endParaRPr lang="es-ES" sz="1600" b="1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67536" y="292494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SEGUNDO COMANDANTE</a:t>
            </a:r>
          </a:p>
          <a:p>
            <a:pPr algn="ctr" eaLnBrk="1" hangingPunct="1"/>
            <a:r>
              <a:rPr lang="es-MX" sz="1200" b="1" dirty="0"/>
              <a:t>RESERVADO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67536" y="3717032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SEGUNDO COMANDANTE 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/>
              <a:t>RESERVADO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67536" y="213285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PRIMER COMANDANTE  POLICIA</a:t>
            </a:r>
          </a:p>
          <a:p>
            <a:pPr algn="ctr" eaLnBrk="1" hangingPunct="1"/>
            <a:r>
              <a:rPr lang="es-MX" sz="1200" b="1" dirty="0"/>
              <a:t>RESERVADO</a:t>
            </a:r>
          </a:p>
          <a:p>
            <a:pPr algn="ctr" eaLnBrk="1" hangingPunct="1"/>
            <a:endParaRPr lang="es-MX" sz="1200" b="1" dirty="0"/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13285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PRIMER COMANDANTE  TRANSITO </a:t>
            </a:r>
          </a:p>
          <a:p>
            <a:pPr marL="228600" indent="-228600" algn="ctr" eaLnBrk="1" hangingPunct="1"/>
            <a:r>
              <a:rPr lang="es-MX" sz="1200" b="1" dirty="0"/>
              <a:t>RESERVADO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717032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SEGUNDO COMANDANTE </a:t>
            </a:r>
          </a:p>
          <a:p>
            <a:pPr algn="ctr" eaLnBrk="1" hangingPunct="1"/>
            <a:r>
              <a:rPr lang="es-MX" sz="1200" b="1" dirty="0"/>
              <a:t>RESERVADO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92494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SEGUNDO COMANDANTE </a:t>
            </a:r>
          </a:p>
          <a:p>
            <a:pPr algn="ctr" eaLnBrk="1" hangingPunct="1"/>
            <a:r>
              <a:rPr lang="es-MX" sz="1200" b="1" dirty="0"/>
              <a:t>RESERVADO</a:t>
            </a:r>
          </a:p>
          <a:p>
            <a:pPr algn="ctr" eaLnBrk="1" hangingPunct="1"/>
            <a:endParaRPr lang="es-MX" sz="1200" dirty="0"/>
          </a:p>
        </p:txBody>
      </p:sp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7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1224136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Line 9"/>
          <p:cNvSpPr>
            <a:spLocks noChangeShapeType="1"/>
          </p:cNvSpPr>
          <p:nvPr/>
        </p:nvSpPr>
        <p:spPr bwMode="auto">
          <a:xfrm flipV="1">
            <a:off x="4427984" y="2492896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V="1">
            <a:off x="4427984" y="3212976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4427984" y="4005064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V="1">
            <a:off x="4644008" y="1556792"/>
            <a:ext cx="0" cy="244827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3064740" y="908720"/>
            <a:ext cx="3055645" cy="338554"/>
          </a:xfrm>
          <a:prstGeom prst="rect">
            <a:avLst/>
          </a:prstGeom>
          <a:solidFill>
            <a:srgbClr val="C0000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latin typeface="Berlin Sans FB Demi" pitchFamily="34" charset="0"/>
              </a:rPr>
              <a:t>HONORABLE AYUNTAMIENTO</a:t>
            </a:r>
            <a:endParaRPr lang="es-ES" sz="1600" b="1" dirty="0"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36869" name="_s517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60032" y="2420888"/>
            <a:ext cx="3889375" cy="1256978"/>
          </a:xfrm>
          <a:prstGeom prst="roundRect">
            <a:avLst>
              <a:gd name="adj" fmla="val 1875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b="1" dirty="0"/>
              <a:t>SINDICATURA</a:t>
            </a:r>
          </a:p>
        </p:txBody>
      </p:sp>
      <p:sp>
        <p:nvSpPr>
          <p:cNvPr id="3687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528" y="2420888"/>
            <a:ext cx="3889375" cy="1328986"/>
          </a:xfrm>
          <a:prstGeom prst="roundRect">
            <a:avLst>
              <a:gd name="adj" fmla="val 1875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b="1" dirty="0">
                <a:latin typeface="+mj-lt"/>
              </a:rPr>
              <a:t>REGIDURIA </a:t>
            </a:r>
          </a:p>
        </p:txBody>
      </p:sp>
      <p:sp>
        <p:nvSpPr>
          <p:cNvPr id="36883" name="AutoShape 1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5816" y="4509120"/>
            <a:ext cx="3889375" cy="1689026"/>
          </a:xfrm>
          <a:prstGeom prst="roundRect">
            <a:avLst>
              <a:gd name="adj" fmla="val 1875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b="1" dirty="0"/>
              <a:t>SECRETARIA DEL </a:t>
            </a:r>
          </a:p>
          <a:p>
            <a:pPr algn="ctr" eaLnBrk="1" hangingPunct="1">
              <a:defRPr/>
            </a:pPr>
            <a:r>
              <a:rPr lang="es-MX" b="1" dirty="0"/>
              <a:t>H. AYUNTAMIENTO</a:t>
            </a:r>
          </a:p>
        </p:txBody>
      </p:sp>
      <p:sp>
        <p:nvSpPr>
          <p:cNvPr id="36890" name="Rectangle 2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 rot="1152675">
            <a:off x="7321701" y="1286321"/>
            <a:ext cx="1300356" cy="307777"/>
          </a:xfrm>
          <a:prstGeom prst="rect">
            <a:avLst/>
          </a:prstGeom>
          <a:solidFill>
            <a:srgbClr val="C0000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latin typeface="Berlin Sans FB Demi" pitchFamily="34" charset="0"/>
              </a:rPr>
              <a:t>DIRECCIONES</a:t>
            </a:r>
            <a:endParaRPr lang="es-ES" sz="1400" b="1" dirty="0">
              <a:latin typeface="Berlin Sans FB Demi" pitchFamily="34" charset="0"/>
              <a:hlinkClick r:id="rId2" action="ppaction://hlinksldjump"/>
            </a:endParaRPr>
          </a:p>
        </p:txBody>
      </p:sp>
      <p:pic>
        <p:nvPicPr>
          <p:cNvPr id="6155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-28469"/>
            <a:ext cx="2118767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188640"/>
            <a:ext cx="223224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499992" y="1340768"/>
            <a:ext cx="72008" cy="309634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 flipV="1">
            <a:off x="4211960" y="3068959"/>
            <a:ext cx="720080" cy="14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</p:spTree>
  </p:cSld>
  <p:clrMapOvr>
    <a:masterClrMapping/>
  </p:clrMapOvr>
  <p:transition spd="slow">
    <p:split orient="vert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4280" y="0"/>
            <a:ext cx="9144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7"/>
          <p:cNvSpPr>
            <a:spLocks noChangeShapeType="1"/>
          </p:cNvSpPr>
          <p:nvPr/>
        </p:nvSpPr>
        <p:spPr bwMode="auto">
          <a:xfrm flipH="1">
            <a:off x="4499991" y="2420939"/>
            <a:ext cx="571" cy="100806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010400" y="-381000"/>
            <a:ext cx="2133600" cy="228600"/>
          </a:xfrm>
          <a:prstGeom prst="rect">
            <a:avLst/>
          </a:prstGeom>
          <a:solidFill>
            <a:schemeClr val="accent1"/>
          </a:solidFill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s-MX" sz="900" b="1" dirty="0"/>
              <a:t>PRESIDENCIA</a:t>
            </a:r>
            <a:endParaRPr lang="es-ES" sz="900" b="1" dirty="0"/>
          </a:p>
        </p:txBody>
      </p:sp>
      <p:sp>
        <p:nvSpPr>
          <p:cNvPr id="7173" name="Line 33"/>
          <p:cNvSpPr>
            <a:spLocks noChangeShapeType="1"/>
          </p:cNvSpPr>
          <p:nvPr/>
        </p:nvSpPr>
        <p:spPr bwMode="auto">
          <a:xfrm>
            <a:off x="4500563" y="3408363"/>
            <a:ext cx="577850" cy="4603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71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1412776"/>
            <a:ext cx="5328592" cy="100761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2000" dirty="0"/>
              <a:t>P R E S I D E N T A </a:t>
            </a:r>
          </a:p>
          <a:p>
            <a:pPr algn="ctr" eaLnBrk="1" hangingPunct="1"/>
            <a:r>
              <a:rPr lang="es-MX" sz="2000" b="1" dirty="0"/>
              <a:t>Ing. Ma Guadalupe Rodríguez Martínez</a:t>
            </a:r>
            <a:endParaRPr lang="es-ES" sz="2000" b="1" dirty="0"/>
          </a:p>
        </p:txBody>
      </p:sp>
      <p:sp>
        <p:nvSpPr>
          <p:cNvPr id="7176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3212976"/>
            <a:ext cx="4321175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/>
              <a:t>SECRETARIO PARTICULAR</a:t>
            </a:r>
          </a:p>
          <a:p>
            <a:pPr algn="ctr" eaLnBrk="1" hangingPunct="1"/>
            <a:r>
              <a:rPr lang="es-ES" sz="1400" b="1" dirty="0"/>
              <a:t>Marco Antonio García Anguiano</a:t>
            </a:r>
          </a:p>
        </p:txBody>
      </p:sp>
      <p:sp>
        <p:nvSpPr>
          <p:cNvPr id="37935" name="Rectangle 4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 rot="909522">
            <a:off x="7452320" y="1340768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635896" y="332656"/>
            <a:ext cx="2114748" cy="58477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PRESIDENCIA MUNICIPAL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pic>
        <p:nvPicPr>
          <p:cNvPr id="7185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7180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3789040"/>
            <a:ext cx="4321175" cy="9363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400" dirty="0"/>
          </a:p>
          <a:p>
            <a:pPr algn="ctr" eaLnBrk="1" hangingPunct="1"/>
            <a:r>
              <a:rPr lang="es-MX" sz="1400" dirty="0"/>
              <a:t>ASISTENTE PERSONAL DE LA PRESIDENTA</a:t>
            </a:r>
          </a:p>
          <a:p>
            <a:pPr algn="ctr" eaLnBrk="1" hangingPunct="1"/>
            <a:r>
              <a:rPr lang="es-MX" sz="1400" b="1" dirty="0"/>
              <a:t>Rosa Castañón Dávila</a:t>
            </a:r>
          </a:p>
          <a:p>
            <a:pPr algn="ctr" eaLnBrk="1" hangingPunct="1"/>
            <a:endParaRPr lang="es-MX" sz="1400" dirty="0"/>
          </a:p>
          <a:p>
            <a:pPr algn="ctr" eaLnBrk="1" hangingPunct="1"/>
            <a:endParaRPr lang="es-MX" sz="1400" dirty="0"/>
          </a:p>
          <a:p>
            <a:pPr algn="ctr" eaLnBrk="1" hangingPunct="1"/>
            <a:endParaRPr lang="es-ES" sz="1400" b="1" dirty="0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 flipH="1">
            <a:off x="1763688" y="2492896"/>
            <a:ext cx="0" cy="129599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223224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13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4221088"/>
            <a:ext cx="4321175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/>
              <a:t>CHOFER A</a:t>
            </a:r>
          </a:p>
          <a:p>
            <a:pPr algn="ctr" eaLnBrk="1" hangingPunct="1"/>
            <a:r>
              <a:rPr lang="es-ES" sz="1400" b="1" dirty="0"/>
              <a:t>Gonzalo Pérez López</a:t>
            </a:r>
          </a:p>
        </p:txBody>
      </p:sp>
      <p:sp>
        <p:nvSpPr>
          <p:cNvPr id="14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5157192"/>
            <a:ext cx="4321175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/>
              <a:t>SECRETARIA  D</a:t>
            </a:r>
          </a:p>
          <a:p>
            <a:pPr algn="ctr" eaLnBrk="1" hangingPunct="1"/>
            <a:r>
              <a:rPr lang="es-ES" sz="1400" b="1" dirty="0"/>
              <a:t>Ana Cristina Méndez Rubalcaba </a:t>
            </a:r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>
            <a:off x="2123728" y="4725144"/>
            <a:ext cx="0" cy="37665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flipH="1">
            <a:off x="6732240" y="3861048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</p:spTree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9"/>
          <p:cNvSpPr>
            <a:spLocks noChangeShapeType="1"/>
          </p:cNvSpPr>
          <p:nvPr/>
        </p:nvSpPr>
        <p:spPr bwMode="auto">
          <a:xfrm>
            <a:off x="4500563" y="3286125"/>
            <a:ext cx="0" cy="19431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8196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0313" y="3714750"/>
            <a:ext cx="3960812" cy="577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/>
              <a:t>ASESOR JURIDICO</a:t>
            </a:r>
            <a:endParaRPr lang="es-ES" sz="1600" dirty="0"/>
          </a:p>
          <a:p>
            <a:pPr algn="ctr" eaLnBrk="1" hangingPunct="1"/>
            <a:r>
              <a:rPr lang="es-MX" b="1" dirty="0"/>
              <a:t>Lic</a:t>
            </a:r>
            <a:r>
              <a:rPr lang="es-MX" sz="1600" b="1" dirty="0"/>
              <a:t>. Mario Eduardo Castillo Sánchez </a:t>
            </a:r>
            <a:endParaRPr lang="es-ES" sz="1600" b="1" dirty="0"/>
          </a:p>
        </p:txBody>
      </p:sp>
      <p:sp>
        <p:nvSpPr>
          <p:cNvPr id="819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57463" y="4797425"/>
            <a:ext cx="3886200" cy="7921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/>
              <a:t>ASISTENTE DE SINDICATURA</a:t>
            </a:r>
          </a:p>
          <a:p>
            <a:pPr algn="ctr" eaLnBrk="1" hangingPunct="1"/>
            <a:r>
              <a:rPr lang="es-MX" sz="1600" b="1" dirty="0"/>
              <a:t>Ma. Guadalupe Pérez Torres</a:t>
            </a:r>
          </a:p>
        </p:txBody>
      </p:sp>
      <p:sp>
        <p:nvSpPr>
          <p:cNvPr id="819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2349500"/>
            <a:ext cx="5832475" cy="922338"/>
          </a:xfrm>
          <a:prstGeom prst="roundRect">
            <a:avLst>
              <a:gd name="adj" fmla="val 1428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2000" dirty="0"/>
              <a:t>S I N D I C O</a:t>
            </a:r>
          </a:p>
          <a:p>
            <a:pPr algn="ctr" eaLnBrk="1" hangingPunct="1"/>
            <a:r>
              <a:rPr lang="es-MX" sz="2000" b="1" dirty="0"/>
              <a:t>T.S.U. Gualberto Torres Pérez</a:t>
            </a:r>
            <a:endParaRPr lang="es-ES" sz="2000" b="1" dirty="0"/>
          </a:p>
        </p:txBody>
      </p:sp>
      <p:sp>
        <p:nvSpPr>
          <p:cNvPr id="43011" name="Rectangl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980728"/>
            <a:ext cx="1508125" cy="37465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SINDICATURA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3022" name="Rectangle 1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75856" y="476672"/>
            <a:ext cx="3065462" cy="37465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HONORABLE AYUNTAMIENTO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3039" name="Rectangle 3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 rot="1200705">
            <a:off x="7236296" y="1484784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pic>
        <p:nvPicPr>
          <p:cNvPr id="8205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84387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944216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10"/>
          <p:cNvSpPr>
            <a:spLocks noChangeShapeType="1"/>
          </p:cNvSpPr>
          <p:nvPr/>
        </p:nvSpPr>
        <p:spPr bwMode="auto">
          <a:xfrm flipH="1">
            <a:off x="4643438" y="4868863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-387350"/>
            <a:ext cx="1447800" cy="285750"/>
          </a:xfrm>
          <a:prstGeom prst="rect">
            <a:avLst/>
          </a:prstGeom>
          <a:solidFill>
            <a:schemeClr val="accent1"/>
          </a:solidFill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s-MX" sz="1000" b="1" dirty="0"/>
              <a:t>REGIDORES</a:t>
            </a:r>
            <a:endParaRPr lang="es-ES" sz="1000" b="1" dirty="0"/>
          </a:p>
        </p:txBody>
      </p:sp>
      <p:sp>
        <p:nvSpPr>
          <p:cNvPr id="9220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2205038"/>
            <a:ext cx="6192837" cy="2736850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700" b="1" dirty="0"/>
              <a:t>T.S.U. María Dolores Cervantes Carranco</a:t>
            </a:r>
          </a:p>
          <a:p>
            <a:pPr algn="ctr" eaLnBrk="1" hangingPunct="1"/>
            <a:r>
              <a:rPr lang="es-MX" sz="1700" b="1" dirty="0"/>
              <a:t>LIC. María Elena Flores Luna </a:t>
            </a:r>
          </a:p>
          <a:p>
            <a:pPr algn="ctr" eaLnBrk="1" hangingPunct="1"/>
            <a:r>
              <a:rPr lang="es-MX" sz="1700" b="1" dirty="0"/>
              <a:t>C. Elsa Valadez Martínez</a:t>
            </a:r>
          </a:p>
          <a:p>
            <a:pPr algn="ctr" eaLnBrk="1" hangingPunct="1"/>
            <a:r>
              <a:rPr lang="es-MX" sz="1700" b="1" dirty="0"/>
              <a:t>LIC. Ma. del Socorro Rodríguez Hernández.</a:t>
            </a:r>
          </a:p>
          <a:p>
            <a:pPr algn="ctr" eaLnBrk="1" hangingPunct="1"/>
            <a:r>
              <a:rPr lang="es-MX" sz="1700" b="1" dirty="0"/>
              <a:t>ING. Ezequiel Díaz Pacheco</a:t>
            </a:r>
          </a:p>
          <a:p>
            <a:pPr algn="ctr" eaLnBrk="1" hangingPunct="1"/>
            <a:r>
              <a:rPr lang="es-MX" sz="1700" b="1" dirty="0"/>
              <a:t>ING. Diego Portugal Araiza</a:t>
            </a:r>
          </a:p>
          <a:p>
            <a:pPr algn="ctr" eaLnBrk="1" hangingPunct="1"/>
            <a:r>
              <a:rPr lang="es-MX" sz="1700" b="1" dirty="0"/>
              <a:t>LIC. Juan Miguel Mendoza Díaz de León</a:t>
            </a:r>
          </a:p>
          <a:p>
            <a:pPr algn="ctr" eaLnBrk="1" hangingPunct="1"/>
            <a:r>
              <a:rPr lang="es-MX" sz="1700" b="1" dirty="0"/>
              <a:t>ING. Saúl Ortiz Beltrán</a:t>
            </a:r>
          </a:p>
          <a:p>
            <a:pPr eaLnBrk="1" hangingPunct="1"/>
            <a:endParaRPr lang="es-MX" sz="1700" b="1" dirty="0"/>
          </a:p>
        </p:txBody>
      </p:sp>
      <p:sp>
        <p:nvSpPr>
          <p:cNvPr id="9221" name="Line 9"/>
          <p:cNvSpPr>
            <a:spLocks noChangeShapeType="1"/>
          </p:cNvSpPr>
          <p:nvPr/>
        </p:nvSpPr>
        <p:spPr bwMode="auto">
          <a:xfrm flipH="1">
            <a:off x="4284663" y="5443538"/>
            <a:ext cx="719137" cy="15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41987" name="Rectangl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7904" y="1196752"/>
            <a:ext cx="1296988" cy="37465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REGIDORES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2000" name="Rectangle 1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43808" y="260648"/>
            <a:ext cx="3065462" cy="37465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HONORABLE AYUNTAMIENTO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2016" name="Rectangle 3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 rot="475116">
            <a:off x="7596336" y="1484784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9226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050" y="5229225"/>
            <a:ext cx="5111750" cy="863600"/>
          </a:xfrm>
          <a:prstGeom prst="roundRect">
            <a:avLst>
              <a:gd name="adj" fmla="val 644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/>
              <a:t>SECRETARIA</a:t>
            </a:r>
            <a:endParaRPr lang="es-ES" sz="1300" dirty="0"/>
          </a:p>
          <a:p>
            <a:pPr algn="ctr" eaLnBrk="1" hangingPunct="1"/>
            <a:r>
              <a:rPr lang="es-MX" sz="1400" b="1" dirty="0"/>
              <a:t>Carmen Carolina Guzmán Galván </a:t>
            </a:r>
          </a:p>
        </p:txBody>
      </p:sp>
      <p:pic>
        <p:nvPicPr>
          <p:cNvPr id="9229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7180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60648"/>
            <a:ext cx="1368152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Line 9"/>
          <p:cNvSpPr>
            <a:spLocks noChangeShapeType="1"/>
          </p:cNvSpPr>
          <p:nvPr/>
        </p:nvSpPr>
        <p:spPr bwMode="auto">
          <a:xfrm>
            <a:off x="4572000" y="2060575"/>
            <a:ext cx="0" cy="295260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0244" name="Line 8"/>
          <p:cNvSpPr>
            <a:spLocks noChangeShapeType="1"/>
          </p:cNvSpPr>
          <p:nvPr/>
        </p:nvSpPr>
        <p:spPr bwMode="auto">
          <a:xfrm flipH="1">
            <a:off x="3851275" y="4438650"/>
            <a:ext cx="15128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0246" name="Line 46"/>
          <p:cNvSpPr>
            <a:spLocks noChangeShapeType="1"/>
          </p:cNvSpPr>
          <p:nvPr/>
        </p:nvSpPr>
        <p:spPr bwMode="auto">
          <a:xfrm flipH="1">
            <a:off x="4067175" y="3500438"/>
            <a:ext cx="1081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0247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76825" y="3214688"/>
            <a:ext cx="3633788" cy="503237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/>
              <a:t>ASESOR JURIDICO</a:t>
            </a:r>
          </a:p>
        </p:txBody>
      </p:sp>
      <p:sp>
        <p:nvSpPr>
          <p:cNvPr id="10248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32363" y="4222750"/>
            <a:ext cx="4067175" cy="501650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RESPONSABLE DEL ARCHIVO GENERAL MUNICIPAL</a:t>
            </a:r>
            <a:endParaRPr lang="es-ES" sz="1200" dirty="0"/>
          </a:p>
          <a:p>
            <a:pPr algn="ctr" eaLnBrk="1" hangingPunct="1"/>
            <a:r>
              <a:rPr lang="es-MX" sz="1200" b="1" dirty="0"/>
              <a:t>C. Ezequiel Martínez Rodríguez</a:t>
            </a:r>
          </a:p>
        </p:txBody>
      </p:sp>
      <p:sp>
        <p:nvSpPr>
          <p:cNvPr id="10249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1556792"/>
            <a:ext cx="4948237" cy="719137"/>
          </a:xfrm>
          <a:prstGeom prst="roundRect">
            <a:avLst>
              <a:gd name="adj" fmla="val 2031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700" dirty="0"/>
              <a:t>SECRETARIO DEL H. AYUNTAMIENTO</a:t>
            </a:r>
            <a:endParaRPr lang="es-ES" sz="1700" dirty="0"/>
          </a:p>
          <a:p>
            <a:pPr algn="ctr" eaLnBrk="1" hangingPunct="1"/>
            <a:r>
              <a:rPr lang="es-ES" sz="1700" b="1" dirty="0"/>
              <a:t>Lic. Oscar Miguel Cortez Cibrián</a:t>
            </a:r>
          </a:p>
        </p:txBody>
      </p:sp>
      <p:sp>
        <p:nvSpPr>
          <p:cNvPr id="10250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3284984"/>
            <a:ext cx="3744913" cy="575816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/>
              <a:t>ASISTENTE DE SECRETARIA</a:t>
            </a:r>
            <a:endParaRPr lang="es-ES" sz="1300" dirty="0"/>
          </a:p>
          <a:p>
            <a:pPr algn="ctr" eaLnBrk="1" hangingPunct="1"/>
            <a:r>
              <a:rPr lang="es-MX" sz="1400" b="1" dirty="0"/>
              <a:t>Marilyn Saucedo  González  </a:t>
            </a:r>
          </a:p>
        </p:txBody>
      </p:sp>
      <p:sp>
        <p:nvSpPr>
          <p:cNvPr id="10251" name="Rectangle 68"/>
          <p:cNvSpPr>
            <a:spLocks noChangeArrowheads="1"/>
          </p:cNvSpPr>
          <p:nvPr/>
        </p:nvSpPr>
        <p:spPr bwMode="auto">
          <a:xfrm>
            <a:off x="323528" y="4222750"/>
            <a:ext cx="3675385" cy="5032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/>
              <a:t>SECRETARIA B</a:t>
            </a:r>
          </a:p>
          <a:p>
            <a:pPr algn="ctr" eaLnBrk="1" hangingPunct="1"/>
            <a:r>
              <a:rPr lang="es-MX" sz="1300" b="1" dirty="0"/>
              <a:t> Cristina Robledo Rojas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555776" y="548680"/>
            <a:ext cx="3662363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SECRETARIA DEL H. AYUNTAMIENTO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1022" name="Rectangle 6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 rot="796178">
            <a:off x="7524328" y="1412776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0982" name="AutoShape 2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75856" y="6309320"/>
            <a:ext cx="3082925" cy="396875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OFICIALIA CALIFICADORA  </a:t>
            </a:r>
          </a:p>
        </p:txBody>
      </p:sp>
      <p:pic>
        <p:nvPicPr>
          <p:cNvPr id="10260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188640"/>
            <a:ext cx="1368152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2160240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19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27784" y="5013176"/>
            <a:ext cx="3635896" cy="501650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ES" sz="1200" dirty="0"/>
              <a:t>INSPECTOR DE FIZACALIZACION</a:t>
            </a:r>
          </a:p>
          <a:p>
            <a:pPr algn="ctr" eaLnBrk="1" hangingPunct="1"/>
            <a:r>
              <a:rPr lang="es-MX" sz="1200" b="1" dirty="0"/>
              <a:t>C. Héctor Javier Maldonado</a:t>
            </a:r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 flipH="1">
            <a:off x="4572000" y="5589240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8" name="AutoShape 2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536" y="2636912"/>
            <a:ext cx="3082925" cy="396875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PLANEACION </a:t>
            </a:r>
          </a:p>
        </p:txBody>
      </p:sp>
      <p:sp>
        <p:nvSpPr>
          <p:cNvPr id="20" name="Line 46"/>
          <p:cNvSpPr>
            <a:spLocks noChangeShapeType="1"/>
          </p:cNvSpPr>
          <p:nvPr/>
        </p:nvSpPr>
        <p:spPr bwMode="auto">
          <a:xfrm flipH="1">
            <a:off x="1475656" y="1916832"/>
            <a:ext cx="568449" cy="72789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</p:spTree>
  </p:cSld>
  <p:clrMapOvr>
    <a:masterClrMapping/>
  </p:clrMapOvr>
  <p:transition spd="slow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275856" y="1700808"/>
            <a:ext cx="2689225" cy="338138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OFICIALIA CALIFICADORA</a:t>
            </a:r>
          </a:p>
        </p:txBody>
      </p:sp>
      <p:sp>
        <p:nvSpPr>
          <p:cNvPr id="45071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87824" y="548680"/>
            <a:ext cx="3662363" cy="37465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SECRETARIA DEL H. AYUNTAMIENTO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sp>
        <p:nvSpPr>
          <p:cNvPr id="45083" name="Rectangl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rot="669796">
            <a:off x="7308304" y="1340768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sp>
        <p:nvSpPr>
          <p:cNvPr id="1229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9712" y="3068960"/>
            <a:ext cx="5668963" cy="1392238"/>
          </a:xfrm>
          <a:prstGeom prst="roundRect">
            <a:avLst>
              <a:gd name="adj" fmla="val 1568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JUECES CALIFICADORES </a:t>
            </a:r>
          </a:p>
          <a:p>
            <a:pPr algn="ctr" eaLnBrk="1" hangingPunct="1"/>
            <a:endParaRPr lang="es-MX" dirty="0"/>
          </a:p>
          <a:p>
            <a:pPr algn="ctr" eaLnBrk="1" hangingPunct="1"/>
            <a:r>
              <a:rPr lang="es-MX" b="1" dirty="0"/>
              <a:t>Lic. Moisés Torres Alba</a:t>
            </a:r>
          </a:p>
          <a:p>
            <a:pPr algn="ctr" eaLnBrk="1" hangingPunct="1"/>
            <a:endParaRPr lang="es-MX" b="1" dirty="0"/>
          </a:p>
          <a:p>
            <a:pPr algn="ctr" eaLnBrk="1" hangingPunct="1"/>
            <a:r>
              <a:rPr lang="es-MX" b="1" dirty="0"/>
              <a:t>Lic. J Jesús Moreno de la Rosa</a:t>
            </a:r>
            <a:endParaRPr lang="es-ES" b="1" dirty="0"/>
          </a:p>
        </p:txBody>
      </p:sp>
      <p:pic>
        <p:nvPicPr>
          <p:cNvPr id="12298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84387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2160240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8" name="Line 46"/>
          <p:cNvSpPr>
            <a:spLocks noChangeShapeType="1"/>
          </p:cNvSpPr>
          <p:nvPr/>
        </p:nvSpPr>
        <p:spPr bwMode="auto">
          <a:xfrm flipH="1" flipV="1">
            <a:off x="4571997" y="2132856"/>
            <a:ext cx="72010" cy="93610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</p:spTree>
  </p:cSld>
  <p:clrMapOvr>
    <a:masterClrMapping/>
  </p:clrMapOvr>
  <p:transition spd="slow">
    <p:split orient="vert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5472627</TotalTime>
  <Words>2457</Words>
  <Application>Microsoft Office PowerPoint</Application>
  <PresentationFormat>Presentación en pantalla (4:3)</PresentationFormat>
  <Paragraphs>655</Paragraphs>
  <Slides>40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9" baseType="lpstr">
      <vt:lpstr>Arial</vt:lpstr>
      <vt:lpstr>Berlin Sans FB Demi</vt:lpstr>
      <vt:lpstr>Bookman Old Style</vt:lpstr>
      <vt:lpstr>Franklin Gothic Book</vt:lpstr>
      <vt:lpstr>Franklin Gothic Medium</vt:lpstr>
      <vt:lpstr>Monotype Corsiva</vt:lpstr>
      <vt:lpstr>Times New Roman</vt:lpstr>
      <vt:lpstr>Wingdings 2</vt:lpstr>
      <vt:lpstr>Viajes</vt:lpstr>
      <vt:lpstr>Presentación de PowerPoint</vt:lpstr>
      <vt:lpstr>Presentación de PowerPoint</vt:lpstr>
      <vt:lpstr>Presentación de PowerPoint</vt:lpstr>
      <vt:lpstr>Presentación de PowerPoint</vt:lpstr>
      <vt:lpstr>PRESIDENCIA</vt:lpstr>
      <vt:lpstr>Presentación de PowerPoint</vt:lpstr>
      <vt:lpstr>REGIDORES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Presidencia Municipal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Jimmy Mortem</dc:creator>
  <cp:lastModifiedBy>LENOVO THINKPAD</cp:lastModifiedBy>
  <cp:revision>1617</cp:revision>
  <cp:lastPrinted>2019-07-03T19:57:38Z</cp:lastPrinted>
  <dcterms:created xsi:type="dcterms:W3CDTF">2003-10-02T15:47:19Z</dcterms:created>
  <dcterms:modified xsi:type="dcterms:W3CDTF">2020-01-22T22:05:55Z</dcterms:modified>
</cp:coreProperties>
</file>