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42"/>
  </p:notesMasterIdLst>
  <p:handoutMasterIdLst>
    <p:handoutMasterId r:id="rId43"/>
  </p:handoutMasterIdLst>
  <p:sldIdLst>
    <p:sldId id="276" r:id="rId2"/>
    <p:sldId id="273" r:id="rId3"/>
    <p:sldId id="257" r:id="rId4"/>
    <p:sldId id="274" r:id="rId5"/>
    <p:sldId id="275" r:id="rId6"/>
    <p:sldId id="280" r:id="rId7"/>
    <p:sldId id="279" r:id="rId8"/>
    <p:sldId id="278" r:id="rId9"/>
    <p:sldId id="282" r:id="rId10"/>
    <p:sldId id="309" r:id="rId11"/>
    <p:sldId id="283" r:id="rId12"/>
    <p:sldId id="311" r:id="rId13"/>
    <p:sldId id="284" r:id="rId14"/>
    <p:sldId id="286" r:id="rId15"/>
    <p:sldId id="288" r:id="rId16"/>
    <p:sldId id="287" r:id="rId17"/>
    <p:sldId id="285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8" r:id="rId37"/>
    <p:sldId id="313" r:id="rId38"/>
    <p:sldId id="312" r:id="rId39"/>
    <p:sldId id="307" r:id="rId40"/>
    <p:sldId id="310" r:id="rId41"/>
  </p:sldIdLst>
  <p:sldSz cx="9144000" cy="6858000" type="screen4x3"/>
  <p:notesSz cx="7010400" cy="92964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9900"/>
    <a:srgbClr val="B2B2B2"/>
    <a:srgbClr val="33CCFF"/>
    <a:srgbClr val="FFFF99"/>
    <a:srgbClr val="333399"/>
    <a:srgbClr val="6600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6890" autoAdjust="0"/>
  </p:normalViewPr>
  <p:slideViewPr>
    <p:cSldViewPr>
      <p:cViewPr varScale="1">
        <p:scale>
          <a:sx n="68" d="100"/>
          <a:sy n="68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434" y="0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059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434" y="8831059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5036129-E5CB-4518-8F5E-9B96C42879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060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434" y="0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830" y="4415529"/>
            <a:ext cx="5140742" cy="418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059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434" y="8831059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ABE60F0-4858-47D4-99F0-E758629522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20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F49E1-4FC7-4918-83A9-A5A411F9EDE3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654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F6267A5-9F27-4EE3-9105-15146495BCA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-26988"/>
            <a:ext cx="9144000" cy="131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Presidencia Municipal </a:t>
            </a:r>
          </a:p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San Felipe, Gto.</a:t>
            </a:r>
            <a:endParaRPr lang="es-ES" sz="40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4" name="Picture 7" descr="01 Logo AUTORIZAD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0" y="73025"/>
            <a:ext cx="92075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Eskudo 03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81963" y="207963"/>
            <a:ext cx="738187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20278" y="548680"/>
            <a:ext cx="359746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PLANEACION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142931"/>
            <a:ext cx="1614711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1340768"/>
            <a:ext cx="4248472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DIR. PLANEACION </a:t>
            </a:r>
          </a:p>
          <a:p>
            <a:pPr algn="ctr" eaLnBrk="1" hangingPunct="1"/>
            <a:r>
              <a:rPr lang="es-MX" b="1" dirty="0"/>
              <a:t>Lic. Jorge Luis Barrientos Orta</a:t>
            </a:r>
            <a:endParaRPr lang="es-ES" b="1" dirty="0"/>
          </a:p>
        </p:txBody>
      </p:sp>
      <p:sp>
        <p:nvSpPr>
          <p:cNvPr id="6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824" y="3068960"/>
            <a:ext cx="3744913" cy="575816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 SECRETARIA F</a:t>
            </a:r>
            <a:endParaRPr lang="es-ES" sz="1300" dirty="0"/>
          </a:p>
          <a:p>
            <a:pPr algn="ctr" eaLnBrk="1" hangingPunct="1"/>
            <a:r>
              <a:rPr lang="es-MX" sz="1400" b="1" dirty="0"/>
              <a:t>C. Karina Aguiñaga Soria </a:t>
            </a:r>
          </a:p>
        </p:txBody>
      </p:sp>
      <p:sp>
        <p:nvSpPr>
          <p:cNvPr id="9" name="Line 46"/>
          <p:cNvSpPr>
            <a:spLocks noChangeShapeType="1"/>
          </p:cNvSpPr>
          <p:nvPr/>
        </p:nvSpPr>
        <p:spPr bwMode="auto">
          <a:xfrm flipH="1" flipV="1">
            <a:off x="4788024" y="206084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669796">
            <a:off x="7308304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836712"/>
            <a:ext cx="4248472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TESORERIA  MUNICIPAL</a:t>
            </a:r>
          </a:p>
          <a:p>
            <a:pPr algn="ctr" eaLnBrk="1" hangingPunct="1"/>
            <a:r>
              <a:rPr lang="es-MX" b="1" dirty="0"/>
              <a:t>C.P. OLIVIA ORTIZ PEREZ </a:t>
            </a:r>
            <a:endParaRPr lang="es-ES" b="1" dirty="0"/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52" y="28529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ECARGADA DE INGRESOS</a:t>
            </a:r>
          </a:p>
          <a:p>
            <a:pPr algn="ctr" eaLnBrk="1" hangingPunct="1"/>
            <a:r>
              <a:rPr lang="es-MX" sz="1200" b="1" dirty="0"/>
              <a:t>Lic. Marisol Ibarra Silva</a:t>
            </a:r>
          </a:p>
          <a:p>
            <a:pPr algn="ctr" eaLnBrk="1" hangingPunct="1"/>
            <a:endParaRPr lang="es-MX" sz="12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010" y="453702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CORDINADOR DE EGRESOS</a:t>
            </a:r>
          </a:p>
          <a:p>
            <a:pPr algn="ctr" eaLnBrk="1" hangingPunct="1"/>
            <a:r>
              <a:rPr lang="es-MX" sz="1200" b="1" dirty="0"/>
              <a:t>C. Erika  Guadalupe Rodríguez Solís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OFICINA DE EGRESOS</a:t>
            </a:r>
          </a:p>
          <a:p>
            <a:pPr algn="ctr" eaLnBrk="1" hangingPunct="1"/>
            <a:r>
              <a:rPr lang="es-MX" sz="1200" b="1" dirty="0"/>
              <a:t>T.S.U. J. Guadalupe Alonso Rodríguez</a:t>
            </a:r>
          </a:p>
          <a:p>
            <a:pPr algn="ctr" eaLnBrk="1" hangingPunct="1"/>
            <a:endParaRPr lang="es-MX" sz="12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ENCARGADO DE INVENTARIO</a:t>
            </a:r>
          </a:p>
          <a:p>
            <a:pPr algn="ctr" eaLnBrk="1" hangingPunct="1"/>
            <a:r>
              <a:rPr lang="es-MX" sz="1200" b="1" dirty="0"/>
              <a:t>C. Juan Pablo Carrera Martínez</a:t>
            </a:r>
          </a:p>
          <a:p>
            <a:pPr algn="ctr" eaLnBrk="1" hangingPunct="1"/>
            <a:r>
              <a:rPr lang="es-MX" sz="1200" b="1" dirty="0"/>
              <a:t> </a:t>
            </a:r>
            <a:endParaRPr lang="es-ES" sz="12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28529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ENCARGADA  DE PROGRAMAS POR CONVENIO</a:t>
            </a:r>
          </a:p>
          <a:p>
            <a:pPr algn="ctr" eaLnBrk="1" hangingPunct="1"/>
            <a:r>
              <a:rPr lang="es-MX" sz="1200" b="1" dirty="0"/>
              <a:t>T.S.U. Luz María Castillo Ortiz</a:t>
            </a:r>
          </a:p>
          <a:p>
            <a:pPr algn="ctr" eaLnBrk="1" hangingPunct="1"/>
            <a:endParaRPr lang="es-MX" sz="1200" b="1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560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ENCARGADA DE GASTO CORRIENTE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Ing. Mayra Guadalupe Rodríguez Ligas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198884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TESORERIA</a:t>
            </a:r>
          </a:p>
          <a:p>
            <a:pPr algn="ctr" eaLnBrk="1" hangingPunct="1"/>
            <a:r>
              <a:rPr lang="es-MX" sz="1200" b="1" dirty="0"/>
              <a:t>Lic. Ana Laura Carranco González </a:t>
            </a:r>
          </a:p>
          <a:p>
            <a:pPr algn="ctr" eaLnBrk="1" hangingPunct="1"/>
            <a:r>
              <a:rPr lang="es-MX" sz="1200" b="1" dirty="0"/>
              <a:t> </a:t>
            </a:r>
            <a:endParaRPr lang="es-ES" sz="12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45091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UNIDAD EGRESOS</a:t>
            </a:r>
          </a:p>
          <a:p>
            <a:pPr algn="ctr" eaLnBrk="1" hangingPunct="1"/>
            <a:r>
              <a:rPr lang="es-MX" sz="1200" b="1" dirty="0"/>
              <a:t>Lic. Juan Manuel Velázquez López </a:t>
            </a:r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PLACERO MUNICIPAL</a:t>
            </a:r>
          </a:p>
          <a:p>
            <a:pPr algn="ctr" eaLnBrk="1" hangingPunct="1"/>
            <a:r>
              <a:rPr lang="es-MX" sz="1200" b="1" dirty="0"/>
              <a:t>C. Antonio López Lozano </a:t>
            </a:r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3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27930" y="1269680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6" name="Rectangl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86937" y="260648"/>
            <a:ext cx="2464136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TESORERIA MUNICIPAL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7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6136" y="5301208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 IMPUESTOS INMOBILIARIOS</a:t>
            </a: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4644008" y="1628800"/>
            <a:ext cx="72008" cy="41044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4716016" y="566124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4139952" y="2348880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4644008" y="2348880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4716016" y="486916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3995936" y="566124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4139952" y="321297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V="1">
            <a:off x="4716016" y="321297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V="1">
            <a:off x="4067944" y="4077072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V="1">
            <a:off x="4644008" y="4077072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4139952" y="486916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9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24128" y="5882342"/>
            <a:ext cx="3154933" cy="650438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 </a:t>
            </a: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SISTEMA MUNICIPAL DE AGUA POTABLE Y ALCANTARILLADO</a:t>
            </a: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4716016" y="573325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31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6021288"/>
            <a:ext cx="3816424" cy="650438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 </a:t>
            </a: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RECURSOS MATERIALES , COMPRAS Y SUMINISTROS.</a:t>
            </a: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4211960" y="5733256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37672" y="260648"/>
            <a:ext cx="296267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UNIDAD DE TRANSPARENCIA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760" y="836712"/>
            <a:ext cx="5112568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TITULAR DE LA UNIDAD DE TRANSPARENCIA</a:t>
            </a:r>
          </a:p>
          <a:p>
            <a:pPr algn="ctr" eaLnBrk="1" hangingPunct="1"/>
            <a:r>
              <a:rPr lang="es-MX" b="1" dirty="0"/>
              <a:t>C.  MARIA MANUELA GUERRA MARES </a:t>
            </a:r>
            <a:endParaRPr lang="es-ES" b="1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816" y="27809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b="1" dirty="0"/>
              <a:t>AUXILIAR UNIDAD DE TRANSPARENCIA</a:t>
            </a:r>
          </a:p>
          <a:p>
            <a:pPr algn="ctr" eaLnBrk="1" hangingPunct="1"/>
            <a:r>
              <a:rPr lang="es-MX" sz="1200" b="1" dirty="0"/>
              <a:t>Ing. Emmanuel Hernández Ruiz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4716016" y="1556792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22306" y="260648"/>
            <a:ext cx="3993401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IMPUESTOS INMOBILIARIOS Y CATASTRO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760" y="836712"/>
            <a:ext cx="5184576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ENCARGADA DE IMPUESTOS INMOBILIARIOS</a:t>
            </a:r>
          </a:p>
          <a:p>
            <a:pPr algn="ctr" eaLnBrk="1" hangingPunct="1"/>
            <a:r>
              <a:rPr lang="es-MX" b="1" dirty="0"/>
              <a:t>Lic. Silvia Soto Claudio.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560" y="242088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CAJERA Y ENCARGADA DE EJECUCION</a:t>
            </a:r>
          </a:p>
          <a:p>
            <a:pPr algn="ctr" eaLnBrk="1" hangingPunct="1"/>
            <a:r>
              <a:rPr lang="es-MX" sz="1200" b="1" dirty="0"/>
              <a:t>C. Jessica </a:t>
            </a:r>
            <a:r>
              <a:rPr lang="es-MX" sz="1200" b="1" dirty="0" err="1"/>
              <a:t>Janette</a:t>
            </a:r>
            <a:r>
              <a:rPr lang="es-MX" sz="1200" b="1" dirty="0"/>
              <a:t> González Puente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59832" y="40050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NOTIFICADOR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Juan Daniel Macías Ortiz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420888"/>
            <a:ext cx="381647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PROMOTORA DE REGULARIZACION DE PREDIOS </a:t>
            </a:r>
          </a:p>
          <a:p>
            <a:pPr algn="ctr" eaLnBrk="1" hangingPunct="1"/>
            <a:r>
              <a:rPr lang="es-MX" sz="1200" dirty="0"/>
              <a:t>RUSTICOS Y URBANOS</a:t>
            </a:r>
          </a:p>
          <a:p>
            <a:pPr algn="ctr" eaLnBrk="1" hangingPunct="1"/>
            <a:r>
              <a:rPr lang="es-MX" sz="1200" b="1" dirty="0"/>
              <a:t>C. Araceli Torres Ortiz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3059832" y="1916832"/>
            <a:ext cx="288032" cy="5040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372200" y="1916832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644008" y="1916832"/>
            <a:ext cx="0" cy="20882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34168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27114" y="260648"/>
            <a:ext cx="3983783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SISTEMA MUNICIPAL DE AGUA POTABLE</a:t>
            </a:r>
          </a:p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Y ALCANTARILLADO DE OCAMPO.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95736" y="1052736"/>
            <a:ext cx="5184576" cy="64807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ENCARGADO DE SAPAO</a:t>
            </a:r>
          </a:p>
          <a:p>
            <a:pPr algn="ctr" eaLnBrk="1" hangingPunct="1"/>
            <a:r>
              <a:rPr lang="es-MX" b="1" dirty="0"/>
              <a:t>Ing. Genaro Erik Lara Avilés </a:t>
            </a:r>
          </a:p>
        </p:txBody>
      </p:sp>
      <p:sp>
        <p:nvSpPr>
          <p:cNvPr id="6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41369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13285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INSPECTOR DE AGUA POTABLE</a:t>
            </a:r>
          </a:p>
          <a:p>
            <a:pPr algn="ctr" eaLnBrk="1" hangingPunct="1"/>
            <a:r>
              <a:rPr lang="es-MX" sz="1200" b="1" dirty="0"/>
              <a:t>C. Arturo Narváez Piñón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206084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INSPECTOR DE RED DE AGUA POTABLE</a:t>
            </a:r>
          </a:p>
          <a:p>
            <a:pPr algn="ctr" eaLnBrk="1" hangingPunct="1"/>
            <a:r>
              <a:rPr lang="es-MX" sz="1200" b="1" dirty="0"/>
              <a:t>C. José de Jesús Narváez Martínez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3356992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OFICINA  DE INGRESOS DE SAPAO</a:t>
            </a:r>
          </a:p>
          <a:p>
            <a:pPr algn="ctr" eaLnBrk="1" hangingPunct="1"/>
            <a:r>
              <a:rPr lang="es-MX" sz="1200" b="1" dirty="0"/>
              <a:t>C. Norma verónica Medellín Rodríguez</a:t>
            </a:r>
            <a:r>
              <a:rPr lang="es-MX" sz="1200" dirty="0"/>
              <a:t>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429309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DE CULTURA  DEL AGUA</a:t>
            </a:r>
          </a:p>
          <a:p>
            <a:pPr algn="ctr" eaLnBrk="1" hangingPunct="1"/>
            <a:r>
              <a:rPr lang="es-MX" sz="1200" b="1" dirty="0"/>
              <a:t>Lic. Ma. Del socorro Hernández Saucedo</a:t>
            </a:r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3429000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“D”</a:t>
            </a:r>
          </a:p>
          <a:p>
            <a:pPr algn="ctr" eaLnBrk="1" hangingPunct="1"/>
            <a:r>
              <a:rPr lang="es-MX" sz="1200" b="1" dirty="0"/>
              <a:t>C. Juan Ortiz de la Rosa</a:t>
            </a:r>
            <a:endParaRPr lang="es-MX" sz="1200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4355976" y="1700808"/>
            <a:ext cx="72008" cy="25922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4355976" y="249289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3923928" y="234888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995936" y="378904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4427984" y="3789040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551662" y="4509120"/>
            <a:ext cx="2592338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TITULAR </a:t>
            </a:r>
          </a:p>
          <a:p>
            <a:pPr algn="ctr" eaLnBrk="1" hangingPunct="1"/>
            <a:r>
              <a:rPr lang="es-MX" sz="1200" b="1" dirty="0"/>
              <a:t>C. José Amado Rodríguez Mora </a:t>
            </a:r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573325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AUX. DE COBRO Y CAJA</a:t>
            </a:r>
          </a:p>
          <a:p>
            <a:pPr algn="ctr" eaLnBrk="1" hangingPunct="1"/>
            <a:r>
              <a:rPr lang="es-MX" sz="1200" b="1" dirty="0"/>
              <a:t>C. Javier Parra Flores 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6300192" y="4941168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1835696" y="4869160"/>
            <a:ext cx="936104" cy="86409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499992" y="5805264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AUX. DE FONTANERO A</a:t>
            </a:r>
          </a:p>
          <a:p>
            <a:pPr algn="ctr" eaLnBrk="1" hangingPunct="1"/>
            <a:r>
              <a:rPr lang="es-MX" sz="1200" b="1" dirty="0"/>
              <a:t>C. Gustavo Ivan Parra Flores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RECURSOS MATERIALES , COMPRAS Y SUMINISTROS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728192" cy="10081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88640"/>
            <a:ext cx="158417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455922" y="1485705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908720"/>
            <a:ext cx="5400600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DIR. RECURSOS MATERIALES Y SUMINISTROS</a:t>
            </a:r>
          </a:p>
          <a:p>
            <a:pPr algn="ctr" eaLnBrk="1" hangingPunct="1"/>
            <a:r>
              <a:rPr lang="es-MX" sz="1600" b="1" dirty="0"/>
              <a:t>Lic. Saúl Damián Aguiñaga Ortega</a:t>
            </a:r>
            <a:endParaRPr lang="es-ES" sz="16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DE CONTROL PRESUPUESTAL 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T.S.U Juan Carlos Galicia Prado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49289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</a:t>
            </a:r>
          </a:p>
          <a:p>
            <a:pPr algn="ctr" eaLnBrk="1" hangingPunct="1"/>
            <a:r>
              <a:rPr lang="es-MX" sz="1200" b="1" dirty="0"/>
              <a:t>Ángel González Guerrero</a:t>
            </a:r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457200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4572000" y="1700808"/>
            <a:ext cx="0" cy="21602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385192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800" y="39330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Jorge Adalberto Romo Tienda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332656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b="1" i="1" dirty="0"/>
              <a:t> DIR. RECURSOS HUMANOS</a:t>
            </a:r>
          </a:p>
          <a:p>
            <a:pPr algn="ctr" eaLnBrk="1" hangingPunct="1"/>
            <a:r>
              <a:rPr lang="es-MX" sz="1600" b="1" dirty="0"/>
              <a:t>LIC. EDGAR SALVADOR ALVARADO BOCANEGRA </a:t>
            </a:r>
            <a:endParaRPr lang="es-ES" sz="1600" b="1" dirty="0"/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816" y="14127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ENCARGADA DE NOMINA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Mariana Arellano de la Rosa </a:t>
            </a:r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2348880"/>
            <a:ext cx="424852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RECURSOS HUMANOS Y ADMINISTRACION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Karla </a:t>
            </a:r>
            <a:r>
              <a:rPr lang="es-MX" sz="1200" b="1" dirty="0" err="1"/>
              <a:t>Gricelda</a:t>
            </a:r>
            <a:r>
              <a:rPr lang="es-MX" sz="1200" b="1" dirty="0"/>
              <a:t> Bribiescas Mendoza</a:t>
            </a:r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 RECUSOS HUMANOS Y NOMINA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María del Carmen Guerra Salazar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4221088"/>
            <a:ext cx="4392488" cy="21602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/>
          </a:p>
          <a:p>
            <a:pPr eaLnBrk="1" hangingPunct="1"/>
            <a:endParaRPr lang="es-MX" sz="1200" b="1" dirty="0"/>
          </a:p>
          <a:p>
            <a:pPr eaLnBrk="1" hangingPunct="1"/>
            <a:endParaRPr lang="es-MX" sz="1200" b="1" dirty="0"/>
          </a:p>
          <a:p>
            <a:pPr algn="just" eaLnBrk="1" hangingPunct="1"/>
            <a:r>
              <a:rPr lang="es-MX" sz="1200" b="1" dirty="0"/>
              <a:t>C. Mariana Torres Macías</a:t>
            </a:r>
          </a:p>
          <a:p>
            <a:pPr algn="just" eaLnBrk="1" hangingPunct="1"/>
            <a:r>
              <a:rPr lang="es-MX" sz="1200" b="1" dirty="0"/>
              <a:t>C. Alejandra Navarro Martínez </a:t>
            </a:r>
          </a:p>
          <a:p>
            <a:pPr algn="just" eaLnBrk="1" hangingPunct="1"/>
            <a:r>
              <a:rPr lang="es-MX" sz="1200" b="1" dirty="0"/>
              <a:t>C. María Guadalupe García Anguiano</a:t>
            </a:r>
          </a:p>
          <a:p>
            <a:pPr algn="just" eaLnBrk="1" hangingPunct="1"/>
            <a:r>
              <a:rPr lang="es-MX" sz="1200" b="1" dirty="0"/>
              <a:t>C. Martha </a:t>
            </a:r>
            <a:r>
              <a:rPr lang="es-MX" sz="1200" b="1" dirty="0" err="1"/>
              <a:t>Koraima</a:t>
            </a:r>
            <a:r>
              <a:rPr lang="es-MX" sz="1200" b="1" dirty="0"/>
              <a:t> Martínez Palomo</a:t>
            </a:r>
          </a:p>
          <a:p>
            <a:pPr algn="just" eaLnBrk="1" hangingPunct="1"/>
            <a:r>
              <a:rPr lang="es-MX" sz="1200" b="1" dirty="0"/>
              <a:t>C. Eufemia Díaz Sánchez</a:t>
            </a:r>
          </a:p>
          <a:p>
            <a:pPr algn="just" eaLnBrk="1" hangingPunct="1"/>
            <a:r>
              <a:rPr lang="es-MX" sz="1200" b="1" dirty="0"/>
              <a:t>C. Juana Arrona Díaz</a:t>
            </a:r>
          </a:p>
          <a:p>
            <a:pPr algn="just" eaLnBrk="1" hangingPunct="1"/>
            <a:r>
              <a:rPr lang="es-MX" sz="1200" b="1" dirty="0"/>
              <a:t>C. Juana María Guzmán Godínez</a:t>
            </a:r>
          </a:p>
          <a:p>
            <a:pPr algn="just" eaLnBrk="1" hangingPunct="1"/>
            <a:r>
              <a:rPr lang="es-MX" sz="1200" b="1" dirty="0"/>
              <a:t>C. Martin Robledo Sánchez</a:t>
            </a:r>
          </a:p>
          <a:p>
            <a:pPr algn="just" eaLnBrk="1" hangingPunct="1"/>
            <a:r>
              <a:rPr lang="es-MX" sz="1200" b="1" dirty="0"/>
              <a:t>C. Juana Guzmán Contreras</a:t>
            </a:r>
          </a:p>
          <a:p>
            <a:pPr algn="just" eaLnBrk="1" hangingPunct="1"/>
            <a:r>
              <a:rPr lang="es-MX" sz="1200" b="1" dirty="0"/>
              <a:t> C. Antonia Armendáriz Rodríguez</a:t>
            </a:r>
          </a:p>
          <a:p>
            <a:pPr eaLnBrk="1" hangingPunct="1"/>
            <a:endParaRPr lang="es-MX" sz="1200" b="1" dirty="0"/>
          </a:p>
          <a:p>
            <a:pPr eaLnBrk="1" hangingPunct="1"/>
            <a:r>
              <a:rPr lang="es-MX" sz="1200" b="1" dirty="0"/>
              <a:t>  </a:t>
            </a:r>
          </a:p>
          <a:p>
            <a:pPr eaLnBrk="1" hangingPunct="1"/>
            <a:endParaRPr lang="es-MX" sz="1200" b="1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383914" y="134168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572000" y="1052736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1763688" y="1772816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1763688" y="1772816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7308304" y="1772816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6516216" y="177281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2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335699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 INTENDENCIA</a:t>
            </a: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1835696" y="3789040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0" y="4221088"/>
            <a:ext cx="4392488" cy="21602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/>
          </a:p>
          <a:p>
            <a:pPr eaLnBrk="1" hangingPunct="1"/>
            <a:endParaRPr lang="es-MX" sz="1200" b="1" dirty="0"/>
          </a:p>
          <a:p>
            <a:pPr eaLnBrk="1" hangingPunct="1"/>
            <a:endParaRPr lang="es-MX" sz="1200" b="1" dirty="0"/>
          </a:p>
          <a:p>
            <a:pPr algn="just" eaLnBrk="1" hangingPunct="1"/>
            <a:r>
              <a:rPr lang="es-MX" sz="1200" b="1" dirty="0"/>
              <a:t>C. Benjamín Aguilar  González</a:t>
            </a:r>
          </a:p>
          <a:p>
            <a:pPr algn="just" eaLnBrk="1" hangingPunct="1"/>
            <a:r>
              <a:rPr lang="es-MX" sz="1200" b="1" dirty="0"/>
              <a:t>C. Francisco Veloz Cardona</a:t>
            </a:r>
          </a:p>
          <a:p>
            <a:pPr algn="just" eaLnBrk="1" hangingPunct="1"/>
            <a:r>
              <a:rPr lang="es-MX" sz="1200" b="1" dirty="0"/>
              <a:t>C. J. Jesús Ruiz Rodríguez</a:t>
            </a:r>
          </a:p>
          <a:p>
            <a:pPr algn="just" eaLnBrk="1" hangingPunct="1"/>
            <a:r>
              <a:rPr lang="es-MX" sz="1200" b="1" dirty="0"/>
              <a:t>C. Héctor Manuel Rodríguez Rosas  </a:t>
            </a:r>
          </a:p>
          <a:p>
            <a:pPr algn="just" eaLnBrk="1" hangingPunct="1"/>
            <a:r>
              <a:rPr lang="es-MX" sz="1200" b="1" dirty="0"/>
              <a:t>C. Timoteo Pedroza Arrona</a:t>
            </a:r>
          </a:p>
          <a:p>
            <a:pPr algn="just" eaLnBrk="1" hangingPunct="1"/>
            <a:r>
              <a:rPr lang="es-MX" sz="1200" b="1" dirty="0"/>
              <a:t>C. J. Isabel Moreno</a:t>
            </a:r>
          </a:p>
          <a:p>
            <a:pPr algn="just" eaLnBrk="1" hangingPunct="1"/>
            <a:r>
              <a:rPr lang="es-MX" sz="1200" b="1" dirty="0"/>
              <a:t>C. Crescencio Lozano González</a:t>
            </a:r>
          </a:p>
          <a:p>
            <a:pPr algn="just" eaLnBrk="1" hangingPunct="1"/>
            <a:r>
              <a:rPr lang="es-MX" sz="1200" b="1" dirty="0"/>
              <a:t>C. J. Manuel Contreras Martínez</a:t>
            </a:r>
          </a:p>
          <a:p>
            <a:pPr algn="just" eaLnBrk="1" hangingPunct="1"/>
            <a:r>
              <a:rPr lang="es-MX" sz="1200" b="1" dirty="0"/>
              <a:t>C. Eusebio Flores González</a:t>
            </a:r>
          </a:p>
          <a:p>
            <a:pPr eaLnBrk="1" hangingPunct="1"/>
            <a:endParaRPr lang="es-MX" sz="1200" b="1" dirty="0"/>
          </a:p>
          <a:p>
            <a:pPr eaLnBrk="1" hangingPunct="1"/>
            <a:r>
              <a:rPr lang="es-MX" sz="1200" b="1" dirty="0"/>
              <a:t>  </a:t>
            </a:r>
          </a:p>
          <a:p>
            <a:pPr eaLnBrk="1" hangingPunct="1"/>
            <a:endParaRPr lang="es-MX" sz="1200" b="1" dirty="0"/>
          </a:p>
        </p:txBody>
      </p:sp>
      <p:sp>
        <p:nvSpPr>
          <p:cNvPr id="21" name="AutoShape 2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48064" y="335699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 VELADORES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732240" y="3789040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4283968" y="2060848"/>
            <a:ext cx="0" cy="16561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419872" y="3717032"/>
            <a:ext cx="9361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4283968" y="3717032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DIR. DEPARTAMENTO DE CONTRALORIA</a:t>
            </a:r>
          </a:p>
          <a:p>
            <a:pPr algn="ctr" eaLnBrk="1" hangingPunct="1"/>
            <a:r>
              <a:rPr lang="es-MX" sz="1600" b="1" dirty="0"/>
              <a:t>LIC. Olga Leticia Ramírez López </a:t>
            </a:r>
            <a:endParaRPr lang="es-ES" sz="1600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CONTRALORIA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AUDITORIA 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Sonia Rojas Herrera </a:t>
            </a:r>
            <a:endParaRPr lang="es-MX" sz="1200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 flipV="1">
            <a:off x="4572000" y="1844824"/>
            <a:ext cx="72008" cy="27363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35730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QUEJAS, DENUNCIAS Y SUGERENCIAS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José de Jesús González Pedroza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5010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AUXILAR EN CONTRALORIA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 Gerardo Salas Ortiz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EVALUACION Y CONTROL  DE OBRA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Ramón Gómez Ortega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995936" y="3861048"/>
            <a:ext cx="129614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995936" y="2780928"/>
            <a:ext cx="129614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34168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4380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JURIDICO</a:t>
            </a:r>
          </a:p>
          <a:p>
            <a:pPr algn="ctr" eaLnBrk="1" hangingPunct="1"/>
            <a:r>
              <a:rPr lang="es-MX" sz="1200" b="1" dirty="0"/>
              <a:t>Lic. Miguel Ángel Rangel Matehuala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OBRAS PUBLICAS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DIR. DEPARTAMENTO DE OBRAS PUBLICAS</a:t>
            </a:r>
          </a:p>
          <a:p>
            <a:pPr algn="ctr" eaLnBrk="1" hangingPunct="1"/>
            <a:r>
              <a:rPr lang="es-MX" sz="1600" b="1" dirty="0"/>
              <a:t>Ing. Laura Díaz Chávez</a:t>
            </a:r>
            <a:endParaRPr lang="es-ES" sz="1600" b="1" dirty="0"/>
          </a:p>
        </p:txBody>
      </p:sp>
      <p:sp>
        <p:nvSpPr>
          <p:cNvPr id="4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2708920"/>
            <a:ext cx="428401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SUBDIRECTOR DE OBRA PUBLICA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José Federico Vázquez Martínez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9651" y="36415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000" dirty="0"/>
              <a:t>ENCARGADO DE LICITACIONES Y DESARROLLO URBANO</a:t>
            </a:r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SUPERVISOR DE OBRA 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Ing. Sergio Eliuth  Villegas Valdez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SUPERVISOR DE OBRA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Víctor Manuel Herrera Guerrero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6531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SUPERVISOR DE OBRA C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Lic.  Christopher Enrique González Rodríguez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788024" y="1916832"/>
            <a:ext cx="0" cy="30243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283968" y="292494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4283968" y="4077072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4283968" y="4941168"/>
            <a:ext cx="108012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356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ASISTENTE DE OBRAS PUBLICAS 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Margarita Martínez Camacho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DESARROLLO RURAL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DIR. DEPARTAMENTO DE DESARROLLO RURAL</a:t>
            </a:r>
          </a:p>
          <a:p>
            <a:pPr algn="ctr" eaLnBrk="1" hangingPunct="1"/>
            <a:r>
              <a:rPr lang="es-MX" sz="1600" b="1" dirty="0"/>
              <a:t>C. José de Jesús Aranda Esquivel </a:t>
            </a:r>
            <a:endParaRPr lang="es-ES" sz="1600" b="1" dirty="0"/>
          </a:p>
        </p:txBody>
      </p:sp>
      <p:sp>
        <p:nvSpPr>
          <p:cNvPr id="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52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RURAL Y GESTOR VIVERO</a:t>
            </a:r>
            <a:endParaRPr lang="es-MX" sz="12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03848" y="375221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RURAL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Rosa María Romero Serrano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5649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RURAL B</a:t>
            </a:r>
          </a:p>
          <a:p>
            <a:pPr algn="ctr" eaLnBrk="1" hangingPunct="1"/>
            <a:r>
              <a:rPr lang="es-MX" sz="1200" b="1" dirty="0"/>
              <a:t>C. Emidio  Márquez Barrientos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139952" y="2852936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4716016" y="1870883"/>
            <a:ext cx="11487" cy="18813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332656"/>
            <a:ext cx="3024337" cy="31007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102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4206" y="0"/>
            <a:ext cx="3029794" cy="374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_s517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0" y="2143125"/>
            <a:ext cx="9144000" cy="2736850"/>
          </a:xfrm>
          <a:prstGeom prst="roundRect">
            <a:avLst>
              <a:gd name="adj" fmla="val 0"/>
            </a:avLst>
          </a:prstGeom>
          <a:noFill/>
          <a:ln w="34925" algn="ctr">
            <a:noFill/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27416" tIns="13708" rIns="27416" bIns="13708" anchor="ctr" anchorCtr="1"/>
          <a:lstStyle/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ORGANIGRAMA</a:t>
            </a:r>
          </a:p>
          <a:p>
            <a:pPr algn="ctr" eaLnBrk="1" hangingPunct="1">
              <a:defRPr/>
            </a:pPr>
            <a:r>
              <a:rPr lang="es-MX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2019</a:t>
            </a:r>
          </a:p>
          <a:p>
            <a:pPr algn="ctr" eaLnBrk="1" hangingPunct="1">
              <a:defRPr/>
            </a:pPr>
            <a:r>
              <a:rPr lang="es-MX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PRESIDENCIA MUNICIPAL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DESARROLLO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DIR. DEPARTAMENTO DE DESARROLLO SOCIAL</a:t>
            </a:r>
          </a:p>
          <a:p>
            <a:pPr algn="ctr" eaLnBrk="1" hangingPunct="1"/>
            <a:r>
              <a:rPr lang="es-MX" sz="1600" b="1" dirty="0"/>
              <a:t>T.S.U. Francisco  Villegas González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1231" y="209703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CORDINADOR DE PROMOCION SOCIAL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Lorena Macías Salas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4019" y="288967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Víctor Ramón Solís García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0441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C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Elizabeth Huerta Robledo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7217" y="360920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E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Jacqueline  Gómez Reyes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7217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G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Mauricio Piña Moreno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1114" y="285603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H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Sandra Macías García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7103" y="209703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Juan Ángel Sotelo Jaras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499992" y="1843879"/>
            <a:ext cx="50268" cy="403339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923928" y="3933056"/>
            <a:ext cx="1403289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959932" y="3140968"/>
            <a:ext cx="131118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3931681" y="2420888"/>
            <a:ext cx="1339433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91680" y="5877272"/>
            <a:ext cx="5256584" cy="8640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r>
              <a:rPr lang="es-MX" sz="1100" b="1" dirty="0"/>
              <a:t>Ma. del Carmen  Gacia Colchado</a:t>
            </a:r>
          </a:p>
          <a:p>
            <a:pPr algn="ctr" eaLnBrk="1" hangingPunct="1"/>
            <a:r>
              <a:rPr lang="es-MX" sz="1100" b="1" dirty="0"/>
              <a:t>Korina de América Luna Rangel</a:t>
            </a:r>
          </a:p>
          <a:p>
            <a:pPr algn="ctr" eaLnBrk="1" hangingPunct="1"/>
            <a:r>
              <a:rPr lang="es-MX" sz="1100" b="1" dirty="0"/>
              <a:t>Gabriela Anabel  Ávila Padilla</a:t>
            </a:r>
          </a:p>
          <a:p>
            <a:pPr algn="ctr" eaLnBrk="1" hangingPunct="1"/>
            <a:r>
              <a:rPr lang="es-MX" sz="1100" b="1" dirty="0"/>
              <a:t>Juan Daniel Rodríguez Carranza</a:t>
            </a:r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200" dirty="0"/>
          </a:p>
        </p:txBody>
      </p:sp>
      <p:sp>
        <p:nvSpPr>
          <p:cNvPr id="21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1167" y="36497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D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Jessica Ortiz Díaz</a:t>
            </a:r>
            <a:endParaRPr lang="es-MX" sz="1200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3990892" y="4647578"/>
            <a:ext cx="1336325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7217" y="5157192"/>
            <a:ext cx="3600450" cy="57606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G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Alexis Emmanuel Castillo Rodríguez</a:t>
            </a:r>
            <a:endParaRPr lang="es-MX" sz="1200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>
            <a:off x="4550261" y="5445224"/>
            <a:ext cx="75053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DESARROLLO ECONOMICO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DE DESARROLLO ECONOMICO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Paloma del Sagrario Contreras Dávila</a:t>
            </a:r>
            <a:endParaRPr lang="es-MX" sz="1200" dirty="0"/>
          </a:p>
        </p:txBody>
      </p:sp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1052736"/>
            <a:ext cx="5832648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DIR. DEPARTAMENTO DE DESARROLLO ECONOMICO</a:t>
            </a:r>
          </a:p>
          <a:p>
            <a:pPr algn="ctr" eaLnBrk="1" hangingPunct="1"/>
            <a:r>
              <a:rPr lang="es-MX" sz="1600" b="1" dirty="0"/>
              <a:t>Lic. Josephine Viridiana Salcedo Andrade</a:t>
            </a:r>
            <a:endParaRPr lang="es-ES" sz="16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 E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Omar Joel Contreras  García</a:t>
            </a:r>
            <a:endParaRPr lang="es-MX" sz="1200" dirty="0"/>
          </a:p>
        </p:txBody>
      </p:sp>
      <p:sp>
        <p:nvSpPr>
          <p:cNvPr id="12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824" y="3284984"/>
            <a:ext cx="381642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ASISTENTE 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Luz María  Moreno Guzmán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851920" y="2636912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499992" y="1772816"/>
            <a:ext cx="0" cy="15121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DESARROLLO EDUCATIVO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DIR. DEPARTAMENTO DE DESARROLLO EDUCATIVO</a:t>
            </a:r>
          </a:p>
          <a:p>
            <a:pPr algn="ctr" eaLnBrk="1" hangingPunct="1"/>
            <a:r>
              <a:rPr lang="es-MX" sz="1600" b="1" dirty="0"/>
              <a:t>Lic. Yessenia García Lira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EDUCATIVO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 de la Luz González  Hernández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129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EDUCATIVO C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María Fernanda Martínez Santos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EDUCATIVO  </a:t>
            </a:r>
            <a:r>
              <a:rPr lang="es-MX" sz="1200" b="1" dirty="0"/>
              <a:t>B</a:t>
            </a:r>
          </a:p>
          <a:p>
            <a:pPr algn="ctr" eaLnBrk="1" hangingPunct="1"/>
            <a:r>
              <a:rPr lang="es-MX" sz="1200" b="1" dirty="0"/>
              <a:t>C.  Jaqueline Escalante Alonso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EDUCATIVO  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Jennifer Alejandra Castillo Piñón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5517232"/>
            <a:ext cx="3600450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CASSA´S</a:t>
            </a:r>
            <a:endParaRPr lang="es-MX" sz="1200" b="1" dirty="0"/>
          </a:p>
          <a:p>
            <a:pPr algn="ctr" eaLnBrk="1" hangingPunct="1"/>
            <a:r>
              <a:rPr lang="es-MX" sz="1200" dirty="0"/>
              <a:t>ENC.  CENTRO COMUNITARIO</a:t>
            </a:r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b="1" dirty="0"/>
              <a:t>C. </a:t>
            </a:r>
            <a:r>
              <a:rPr lang="es-MX" sz="1200" b="1" dirty="0" err="1"/>
              <a:t>Lizette</a:t>
            </a:r>
            <a:r>
              <a:rPr lang="es-MX" sz="1200" b="1" dirty="0"/>
              <a:t> Herrera Sánchez</a:t>
            </a:r>
          </a:p>
          <a:p>
            <a:pPr algn="ctr" eaLnBrk="1" hangingPunct="1"/>
            <a:r>
              <a:rPr lang="es-MX" sz="1200" b="1" dirty="0" err="1"/>
              <a:t>Aux</a:t>
            </a:r>
            <a:r>
              <a:rPr lang="es-MX" sz="1200" b="1" dirty="0"/>
              <a:t>.  Mayra Díaz Herrera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4149080"/>
            <a:ext cx="3600450" cy="18722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u="sng" dirty="0"/>
              <a:t>BIBLIOTECAS</a:t>
            </a:r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b="1" dirty="0"/>
              <a:t>BIBLIOTECARIO A</a:t>
            </a:r>
          </a:p>
          <a:p>
            <a:pPr algn="ctr" eaLnBrk="1" hangingPunct="1"/>
            <a:r>
              <a:rPr lang="es-MX" sz="1200" dirty="0"/>
              <a:t>C. Omar Emmanuel Rodríguez Araiza</a:t>
            </a:r>
          </a:p>
          <a:p>
            <a:pPr algn="ctr" eaLnBrk="1" hangingPunct="1"/>
            <a:r>
              <a:rPr lang="es-MX" sz="1200" b="1" dirty="0"/>
              <a:t>BIBLIOTECARIO  B</a:t>
            </a:r>
          </a:p>
          <a:p>
            <a:pPr algn="ctr" eaLnBrk="1" hangingPunct="1"/>
            <a:r>
              <a:rPr lang="es-MX" sz="1200" dirty="0"/>
              <a:t>C. José Guadalupe Almeda</a:t>
            </a:r>
          </a:p>
          <a:p>
            <a:pPr algn="ctr" eaLnBrk="1" hangingPunct="1"/>
            <a:r>
              <a:rPr lang="es-MX" sz="1200" b="1" dirty="0"/>
              <a:t>BIBLIOTECARIO  C</a:t>
            </a:r>
          </a:p>
          <a:p>
            <a:pPr algn="ctr" eaLnBrk="1" hangingPunct="1"/>
            <a:r>
              <a:rPr lang="es-MX" sz="1200" dirty="0"/>
              <a:t>C. Eva Jasso Mendoza</a:t>
            </a:r>
          </a:p>
          <a:p>
            <a:pPr algn="ctr" eaLnBrk="1" hangingPunct="1"/>
            <a:r>
              <a:rPr lang="es-MX" sz="1200" b="1" dirty="0"/>
              <a:t>BIBLIOTECARIO  D</a:t>
            </a:r>
          </a:p>
          <a:p>
            <a:pPr algn="ctr" eaLnBrk="1" hangingPunct="1"/>
            <a:r>
              <a:rPr lang="es-MX" sz="1200" dirty="0"/>
              <a:t>C. Ma. De la Luz Martínez Gómez</a:t>
            </a:r>
          </a:p>
          <a:p>
            <a:pPr algn="ctr" eaLnBrk="1" hangingPunct="1"/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499992" y="1772816"/>
            <a:ext cx="0" cy="324036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3851920" y="2492896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3851920" y="3429000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3851920" y="4365104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1490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EDUCATIVO D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Armando Rosales Cedillo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4499992" y="5009165"/>
            <a:ext cx="720080" cy="40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COMUNICACIÓN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DIR. DEPARTAMENTO DE COMUNICACIÓN SOCIAL</a:t>
            </a:r>
          </a:p>
          <a:p>
            <a:pPr algn="ctr" eaLnBrk="1" hangingPunct="1"/>
            <a:r>
              <a:rPr lang="es-MX" sz="1600" b="1" dirty="0"/>
              <a:t>C. Juan Carlos López Buendía</a:t>
            </a:r>
            <a:endParaRPr lang="es-ES" sz="1600" b="1" dirty="0"/>
          </a:p>
        </p:txBody>
      </p:sp>
      <p:sp>
        <p:nvSpPr>
          <p:cNvPr id="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SUBDIRECTOR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José de Jesús  Lomeli Flores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129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COMUNICACIÓN SOCIAL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 Ricardo Solís García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COMUNICACIÓN SOCIAL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Juan Carlos Barajas Romero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COMUNICACIÓN SOCIAL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Agustín González Vaquez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2210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COMUNICACIÓN SOCIAL </a:t>
            </a:r>
            <a:r>
              <a:rPr lang="es-MX" sz="1200" b="1" dirty="0"/>
              <a:t>C</a:t>
            </a:r>
          </a:p>
          <a:p>
            <a:pPr algn="ctr" eaLnBrk="1" hangingPunct="1"/>
            <a:r>
              <a:rPr lang="es-MX" sz="1200" b="1" dirty="0"/>
              <a:t>C.  Noé Martínez Moreno</a:t>
            </a:r>
            <a:endParaRPr lang="es-MX" sz="1200" dirty="0"/>
          </a:p>
        </p:txBody>
      </p:sp>
      <p:sp>
        <p:nvSpPr>
          <p:cNvPr id="13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6096" y="4725144"/>
            <a:ext cx="3168352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INFORMATICA </a:t>
            </a:r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57332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OFICINA DE INFORMATICA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Clemente Pérez Martínez </a:t>
            </a:r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851920" y="3429000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572000" y="4941168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51920" y="2564904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33123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3923928" y="450912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6948264" y="5085184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CASA DE LA CULTURA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DIR. DEPARTAMENTO DE CASA DE LA CULTURA</a:t>
            </a:r>
          </a:p>
          <a:p>
            <a:pPr algn="ctr" eaLnBrk="1" hangingPunct="1"/>
            <a:r>
              <a:rPr lang="es-MX" sz="1600" b="1" dirty="0"/>
              <a:t>C. José Ramiro Rangel Ortiz 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TITULAR DE TURISMO</a:t>
            </a:r>
          </a:p>
          <a:p>
            <a:pPr algn="ctr" eaLnBrk="1" hangingPunct="1"/>
            <a:r>
              <a:rPr lang="es-MX" sz="1200" b="1" dirty="0"/>
              <a:t>C.  José Santos Portugal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849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CULTURAL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Rosa Valadez Martínez 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2849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CULTURAL 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Marlen Martínez Sánchez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CULTURAL 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 Martin Salas Colunga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E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José David Varela Cabrera </a:t>
            </a:r>
            <a:endParaRPr lang="es-MX" sz="1200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30963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923928" y="465313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851920" y="36450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3851920" y="256490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4572000" y="2564904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4572000" y="36450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4572000" y="46531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2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Lic. </a:t>
            </a:r>
            <a:r>
              <a:rPr lang="es-MX" sz="1200" b="1" dirty="0" err="1"/>
              <a:t>Ericka</a:t>
            </a:r>
            <a:r>
              <a:rPr lang="es-MX" sz="1200" b="1" dirty="0"/>
              <a:t>  Janett Mendoza Martínez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DIR. DEPARTAMENTO DE SERVICIOS PUBLICOS</a:t>
            </a:r>
          </a:p>
          <a:p>
            <a:pPr algn="ctr" eaLnBrk="1" hangingPunct="1"/>
            <a:r>
              <a:rPr lang="es-MX" sz="1600" b="1" dirty="0"/>
              <a:t>C. Jesús Ramírez Delgado</a:t>
            </a:r>
            <a:endParaRPr lang="es-ES" sz="1600" b="1" dirty="0"/>
          </a:p>
        </p:txBody>
      </p:sp>
      <p:sp>
        <p:nvSpPr>
          <p:cNvPr id="7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41369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A</a:t>
            </a:r>
          </a:p>
          <a:p>
            <a:pPr algn="ctr" eaLnBrk="1" hangingPunct="1"/>
            <a:r>
              <a:rPr lang="es-MX" sz="1200" b="1" dirty="0"/>
              <a:t>C.   Rosalio Lomeli Mendoza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A</a:t>
            </a:r>
          </a:p>
          <a:p>
            <a:pPr algn="ctr" eaLnBrk="1" hangingPunct="1"/>
            <a:r>
              <a:rPr lang="es-MX" sz="1200" b="1" dirty="0"/>
              <a:t>C.  Rodolfo Sánchez García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A</a:t>
            </a:r>
          </a:p>
          <a:p>
            <a:pPr algn="ctr" eaLnBrk="1" hangingPunct="1"/>
            <a:r>
              <a:rPr lang="es-MX" sz="1200" b="1" dirty="0"/>
              <a:t>C.  Pedro Arrona Salas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OPERATIVO DE SERVICIOS</a:t>
            </a:r>
          </a:p>
          <a:p>
            <a:pPr algn="ctr" eaLnBrk="1" hangingPunct="1"/>
            <a:r>
              <a:rPr lang="es-MX" sz="1200" b="1" dirty="0"/>
              <a:t>C.  Blanca Isabela Aguiñaga  Ibarra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A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/>
              <a:t>Jaime Ramos Vega</a:t>
            </a: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378904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CHOFER  C</a:t>
            </a:r>
          </a:p>
          <a:p>
            <a:pPr algn="ctr" eaLnBrk="1" hangingPunct="1"/>
            <a:r>
              <a:rPr lang="es-MX" sz="1200" b="1" dirty="0"/>
              <a:t>C. José Antonio Carranco Martínez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5091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AUXILIAR SERVICIOS PUBLICOS A</a:t>
            </a:r>
          </a:p>
          <a:p>
            <a:pPr algn="ctr" eaLnBrk="1" hangingPunct="1"/>
            <a:r>
              <a:rPr lang="es-MX" sz="1200" b="1" dirty="0"/>
              <a:t>C. Juan Manuel  Martínez Guzmán</a:t>
            </a:r>
          </a:p>
          <a:p>
            <a:pPr algn="ctr" eaLnBrk="1" hangingPunct="1"/>
            <a:endParaRPr lang="es-MX" sz="1200" dirty="0"/>
          </a:p>
          <a:p>
            <a:pPr marL="228600" indent="-228600" algn="ctr" eaLnBrk="1" hangingPunct="1"/>
            <a:endParaRPr lang="es-MX" sz="1200" b="1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BODEGUERO</a:t>
            </a:r>
          </a:p>
          <a:p>
            <a:pPr algn="ctr" eaLnBrk="1" hangingPunct="1"/>
            <a:r>
              <a:rPr lang="es-MX" sz="1200" b="1" dirty="0"/>
              <a:t>C. Ma. Guadalupe Sotelo Martínez 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4371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CHOFER  C</a:t>
            </a:r>
          </a:p>
          <a:p>
            <a:pPr algn="ctr" eaLnBrk="1" hangingPunct="1"/>
            <a:r>
              <a:rPr lang="es-MX" sz="1200" b="1" dirty="0"/>
              <a:t>C. Enrique Carrillo García</a:t>
            </a:r>
          </a:p>
          <a:p>
            <a:pPr marL="228600" indent="-228600" algn="ctr" eaLnBrk="1" hangingPunct="1"/>
            <a:endParaRPr lang="es-MX" sz="1200" b="1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9496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BODEGA</a:t>
            </a:r>
          </a:p>
          <a:p>
            <a:pPr algn="ctr" eaLnBrk="1" hangingPunct="1"/>
            <a:r>
              <a:rPr lang="es-MX" sz="1200" b="1" dirty="0"/>
              <a:t>C. Néstor Pérez Flores </a:t>
            </a:r>
          </a:p>
          <a:p>
            <a:pPr marL="228600" indent="-228600" algn="ctr" eaLnBrk="1" hangingPunct="1"/>
            <a:endParaRPr lang="es-MX" sz="1200" b="1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 E</a:t>
            </a:r>
          </a:p>
          <a:p>
            <a:pPr algn="ctr" eaLnBrk="1" hangingPunct="1"/>
            <a:r>
              <a:rPr lang="es-MX" sz="1200" b="1" dirty="0"/>
              <a:t>José de la Luz Rangel Guerrero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46085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572000" y="335699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407707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72000" y="479715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4572000" y="623731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779912" y="4077072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851920" y="479715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5192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851920" y="623731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779912" y="242088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572000" y="242088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BODEGA</a:t>
            </a:r>
          </a:p>
          <a:p>
            <a:pPr algn="ctr" eaLnBrk="1" hangingPunct="1"/>
            <a:r>
              <a:rPr lang="es-MX" sz="1200" b="1" dirty="0"/>
              <a:t>C. José López Arrona</a:t>
            </a:r>
          </a:p>
          <a:p>
            <a:pPr marL="228600" indent="-228600" algn="ctr" eaLnBrk="1" hangingPunct="1"/>
            <a:endParaRPr lang="es-MX" sz="1200" b="1" dirty="0"/>
          </a:p>
        </p:txBody>
      </p:sp>
    </p:spTree>
  </p:cSld>
  <p:clrMapOvr>
    <a:masterClrMapping/>
  </p:clrMapOvr>
  <p:transition spd="slow">
    <p:split orient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476672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5649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 B</a:t>
            </a: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7728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ADMINISTRATIVO</a:t>
            </a:r>
          </a:p>
          <a:p>
            <a:pPr algn="ctr" eaLnBrk="1" hangingPunct="1"/>
            <a:r>
              <a:rPr lang="es-MX" sz="1200" b="1" dirty="0"/>
              <a:t>C. Juan Manuel Rodríguez Calixto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17008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BODEGA</a:t>
            </a:r>
          </a:p>
          <a:p>
            <a:pPr algn="ctr" eaLnBrk="1" hangingPunct="1"/>
            <a:r>
              <a:rPr lang="es-MX" sz="1200" b="1" dirty="0"/>
              <a:t>C. José López Arrona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4290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</a:t>
            </a:r>
          </a:p>
          <a:p>
            <a:pPr algn="ctr" eaLnBrk="1" hangingPunct="1"/>
            <a:r>
              <a:rPr lang="es-MX" sz="1200" b="1" dirty="0"/>
              <a:t>C. J. Carmen Colunga  Collazo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</a:t>
            </a:r>
          </a:p>
          <a:p>
            <a:pPr algn="ctr" eaLnBrk="1" hangingPunct="1"/>
            <a:r>
              <a:rPr lang="es-MX" sz="1200" b="1" dirty="0"/>
              <a:t>C. J. Carlos Rodríguez Reyes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</a:t>
            </a:r>
          </a:p>
          <a:p>
            <a:pPr algn="ctr" eaLnBrk="1" hangingPunct="1"/>
            <a:r>
              <a:rPr lang="es-MX" sz="1200" b="1" dirty="0"/>
              <a:t>C. J. Jesús Alonso Cuevas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0851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</a:t>
            </a:r>
          </a:p>
          <a:p>
            <a:pPr algn="ctr" eaLnBrk="1" hangingPunct="1"/>
            <a:r>
              <a:rPr lang="es-MX" sz="1200" b="1" dirty="0"/>
              <a:t>C. Juan José Rodríguez Lomelí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</a:t>
            </a:r>
          </a:p>
          <a:p>
            <a:pPr algn="ctr" eaLnBrk="1" hangingPunct="1"/>
            <a:r>
              <a:rPr lang="es-MX" sz="1200" b="1" dirty="0"/>
              <a:t>C. Enrique Barrientos Torres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429000"/>
            <a:ext cx="367240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B</a:t>
            </a:r>
          </a:p>
          <a:p>
            <a:pPr algn="ctr" eaLnBrk="1" hangingPunct="1"/>
            <a:r>
              <a:rPr lang="es-MX" sz="1200" b="1" dirty="0"/>
              <a:t>Bonifacio Mendoza Rangel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2210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ALBAÑIL</a:t>
            </a:r>
          </a:p>
          <a:p>
            <a:pPr algn="ctr" eaLnBrk="1" hangingPunct="1"/>
            <a:r>
              <a:rPr lang="es-MX" sz="1200" b="1" dirty="0"/>
              <a:t>C. Pablo Navarro Prado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0851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ALBAÑIL</a:t>
            </a:r>
          </a:p>
          <a:p>
            <a:pPr algn="ctr" eaLnBrk="1" hangingPunct="1"/>
            <a:r>
              <a:rPr lang="es-MX" sz="1200" b="1" dirty="0"/>
              <a:t>C. Martin Méndez Hurtado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ALBAÑIL</a:t>
            </a:r>
          </a:p>
          <a:p>
            <a:pPr algn="ctr" eaLnBrk="1" hangingPunct="1"/>
            <a:r>
              <a:rPr lang="es-MX" sz="1200" b="1" dirty="0"/>
              <a:t>C. Tomas Arrona Carranco </a:t>
            </a:r>
            <a:endParaRPr lang="es-MX" sz="1200" dirty="0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4572000" y="836712"/>
            <a:ext cx="0" cy="536441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4572000" y="213285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779912" y="213285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85192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3717032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23928" y="371703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3923928" y="450912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572000" y="450912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851920" y="54452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4572000" y="5445224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851920" y="616530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4499992" y="6165304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 </a:t>
            </a:r>
          </a:p>
          <a:p>
            <a:pPr algn="ctr" eaLnBrk="1" hangingPunct="1"/>
            <a:r>
              <a:rPr lang="es-MX" sz="1200" b="1" dirty="0"/>
              <a:t>J. Trinidad Armendáriz Estrada</a:t>
            </a: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52292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 </a:t>
            </a:r>
          </a:p>
          <a:p>
            <a:pPr algn="ctr" eaLnBrk="1" hangingPunct="1"/>
            <a:r>
              <a:rPr lang="es-MX" sz="1200" b="1" dirty="0"/>
              <a:t>Francisco Javier Becerra Rosas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</a:t>
            </a:r>
          </a:p>
          <a:p>
            <a:pPr algn="ctr" eaLnBrk="1" hangingPunct="1"/>
            <a:r>
              <a:rPr lang="es-MX" sz="1200" b="1" dirty="0"/>
              <a:t>Victoriano Lozano Martínez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</a:t>
            </a:r>
          </a:p>
          <a:p>
            <a:pPr algn="ctr" eaLnBrk="1" hangingPunct="1"/>
            <a:r>
              <a:rPr lang="es-MX" sz="1200" b="1" dirty="0"/>
              <a:t>Valentín Martínez Contreras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7089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</a:t>
            </a:r>
          </a:p>
          <a:p>
            <a:pPr algn="ctr" eaLnBrk="1" hangingPunct="1"/>
            <a:r>
              <a:rPr lang="es-MX" sz="1200" b="1" dirty="0"/>
              <a:t>Francisco Javier Abarca Hernández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5730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</a:t>
            </a:r>
          </a:p>
          <a:p>
            <a:pPr algn="ctr" eaLnBrk="1" hangingPunct="1"/>
            <a:r>
              <a:rPr lang="es-MX" sz="1200" b="1" dirty="0"/>
              <a:t>Jesús Rojas Flores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</a:t>
            </a:r>
          </a:p>
          <a:p>
            <a:pPr algn="ctr" eaLnBrk="1" hangingPunct="1"/>
            <a:r>
              <a:rPr lang="es-MX" sz="1200" b="1" dirty="0"/>
              <a:t>José Cruz Flores </a:t>
            </a:r>
            <a:r>
              <a:rPr lang="es-MX" sz="1200" b="1" dirty="0" err="1"/>
              <a:t>Flores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</a:t>
            </a:r>
          </a:p>
          <a:p>
            <a:pPr algn="ctr" eaLnBrk="1" hangingPunct="1"/>
            <a:r>
              <a:rPr lang="es-MX" sz="1200" b="1" dirty="0"/>
              <a:t>Martin Sandoval Morquecho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9492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</a:t>
            </a:r>
          </a:p>
          <a:p>
            <a:pPr algn="ctr" eaLnBrk="1" hangingPunct="1"/>
            <a:r>
              <a:rPr lang="es-MX" sz="1200" b="1" dirty="0"/>
              <a:t>José de Jesús Alonso Rodríguez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</a:t>
            </a:r>
          </a:p>
          <a:p>
            <a:pPr algn="ctr" eaLnBrk="1" hangingPunct="1"/>
            <a:r>
              <a:rPr lang="es-MX" sz="1200" b="1" dirty="0"/>
              <a:t>C. Ofelia Sandoval Castañón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5010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 </a:t>
            </a:r>
          </a:p>
          <a:p>
            <a:pPr algn="ctr" eaLnBrk="1" hangingPunct="1"/>
            <a:r>
              <a:rPr lang="es-MX" sz="1200" b="1" dirty="0"/>
              <a:t>José de la Contreras Zúñiga</a:t>
            </a:r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7089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 </a:t>
            </a:r>
          </a:p>
          <a:p>
            <a:pPr algn="ctr" eaLnBrk="1" hangingPunct="1"/>
            <a:r>
              <a:rPr lang="es-MX" sz="1200" b="1" dirty="0"/>
              <a:t>C. Martin Martínez Ortiz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548680"/>
            <a:ext cx="0" cy="58326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499992" y="3861048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923928" y="386104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72000" y="465313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3923928" y="465313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23928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572000" y="558924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427984" y="6381328"/>
            <a:ext cx="9361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923928" y="638132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923928" y="234888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572000" y="234888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923928" y="306896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57200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584176" cy="57606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29614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07251" y="8367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</a:t>
            </a:r>
          </a:p>
          <a:p>
            <a:pPr algn="ctr" eaLnBrk="1" hangingPunct="1"/>
            <a:r>
              <a:rPr lang="es-MX" sz="1200" b="1" dirty="0"/>
              <a:t>C. Edmundo Orta Gaspar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5272" y="83003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</a:t>
            </a:r>
          </a:p>
          <a:p>
            <a:pPr algn="ctr" eaLnBrk="1" hangingPunct="1"/>
            <a:r>
              <a:rPr lang="es-MX" sz="1200" b="1" dirty="0"/>
              <a:t>Antonio Dávila Pérez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I</a:t>
            </a:r>
          </a:p>
          <a:p>
            <a:pPr algn="ctr" eaLnBrk="1" hangingPunct="1"/>
            <a:r>
              <a:rPr lang="es-MX" sz="1200" b="1" dirty="0"/>
              <a:t>C. José Bueno Pérez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8610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RECOLECTOR DE BASURA   </a:t>
            </a:r>
            <a:r>
              <a:rPr lang="es-MX" sz="1200" b="1" dirty="0"/>
              <a:t>A</a:t>
            </a:r>
          </a:p>
          <a:p>
            <a:pPr algn="ctr" eaLnBrk="1" hangingPunct="1"/>
            <a:r>
              <a:rPr lang="es-MX" sz="1200" b="1" dirty="0"/>
              <a:t> C. Martin Colunga Ruiz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RECOLECTOR DE BASURA  </a:t>
            </a:r>
            <a:r>
              <a:rPr lang="es-MX" sz="1200" b="1" dirty="0"/>
              <a:t>A </a:t>
            </a:r>
          </a:p>
          <a:p>
            <a:pPr algn="ctr" eaLnBrk="1" hangingPunct="1"/>
            <a:r>
              <a:rPr lang="es-MX" sz="1200" b="1" dirty="0"/>
              <a:t>C. Alejandro Contreras Torres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RECOLECTOR DE BASURA  </a:t>
            </a:r>
            <a:r>
              <a:rPr lang="es-MX" sz="1200" b="1" dirty="0"/>
              <a:t>A </a:t>
            </a:r>
          </a:p>
          <a:p>
            <a:pPr algn="ctr" eaLnBrk="1" hangingPunct="1"/>
            <a:r>
              <a:rPr lang="es-MX" sz="1200" b="1" dirty="0"/>
              <a:t>C. Luis Alfredo Torres Carrillo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662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RECOLECTOR DE BASURA   </a:t>
            </a:r>
            <a:r>
              <a:rPr lang="es-MX" sz="1200" b="1" dirty="0"/>
              <a:t>A</a:t>
            </a:r>
          </a:p>
          <a:p>
            <a:pPr algn="ctr" eaLnBrk="1" hangingPunct="1"/>
            <a:r>
              <a:rPr lang="es-MX" sz="1200" b="1" dirty="0"/>
              <a:t>C. Valentín Martin Martínez Dávila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6577" y="3057473"/>
            <a:ext cx="3600450" cy="5155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VIGILANTE RELLENO SANITARIO</a:t>
            </a:r>
          </a:p>
          <a:p>
            <a:pPr algn="ctr" eaLnBrk="1" hangingPunct="1"/>
            <a:r>
              <a:rPr lang="es-MX" sz="1200" b="1" dirty="0"/>
              <a:t>C. Fortino Gonzales Sandoval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BARRENDERO B</a:t>
            </a:r>
          </a:p>
          <a:p>
            <a:pPr algn="ctr" eaLnBrk="1" hangingPunct="1"/>
            <a:r>
              <a:rPr lang="es-MX" sz="1200" b="1" dirty="0" err="1"/>
              <a:t>C.Amelia</a:t>
            </a:r>
            <a:r>
              <a:rPr lang="es-MX" sz="1200" b="1" dirty="0"/>
              <a:t> Méndez Veloz</a:t>
            </a:r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5091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BARRENDERO D</a:t>
            </a:r>
          </a:p>
          <a:p>
            <a:pPr algn="ctr" eaLnBrk="1" hangingPunct="1"/>
            <a:r>
              <a:rPr lang="es-MX" sz="1200" b="1" dirty="0"/>
              <a:t>C. Ma. del Carmen Castillo Ramírez</a:t>
            </a:r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BARRENDERO D</a:t>
            </a:r>
          </a:p>
          <a:p>
            <a:pPr algn="ctr" eaLnBrk="1" hangingPunct="1"/>
            <a:r>
              <a:rPr lang="es-MX" sz="1200" b="1" dirty="0"/>
              <a:t>C. Abraham Dávila Aranda</a:t>
            </a:r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BARRENDERO D </a:t>
            </a:r>
          </a:p>
          <a:p>
            <a:pPr algn="ctr" eaLnBrk="1" hangingPunct="1"/>
            <a:r>
              <a:rPr lang="es-MX" sz="1200" b="1" dirty="0"/>
              <a:t>C. Juana Navarro Ayala </a:t>
            </a:r>
            <a:endParaRPr lang="es-MX" sz="1200" dirty="0"/>
          </a:p>
        </p:txBody>
      </p:sp>
      <p:sp>
        <p:nvSpPr>
          <p:cNvPr id="1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55876" y="1645349"/>
            <a:ext cx="1944216" cy="830997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PERSONAL DE LIMPIA MUNICIPAL </a:t>
            </a: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4427984" y="548680"/>
            <a:ext cx="0" cy="109666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4476110" y="2476346"/>
            <a:ext cx="36004" cy="383297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3905722" y="1153884"/>
            <a:ext cx="522262" cy="667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427984" y="1160562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887924" y="3315244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499992" y="3315244"/>
            <a:ext cx="85992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851920" y="422108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4499992" y="422108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51920" y="494116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512114" y="4941168"/>
            <a:ext cx="77996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851920" y="566124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499992" y="566124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3851920" y="630932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flipH="1">
            <a:off x="4572000" y="630932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0085" y="2476346"/>
            <a:ext cx="3077779" cy="5155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COMPACTADOR</a:t>
            </a:r>
          </a:p>
          <a:p>
            <a:pPr algn="ctr" eaLnBrk="1" hangingPunct="1"/>
            <a:r>
              <a:rPr lang="es-MX" sz="1200" b="1" dirty="0"/>
              <a:t>C. Ramón Velásquez Martínez</a:t>
            </a:r>
            <a:endParaRPr lang="es-MX" sz="1200" dirty="0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>
            <a:off x="3347864" y="2760729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cxnSp>
        <p:nvCxnSpPr>
          <p:cNvPr id="8" name="Conector recto 7"/>
          <p:cNvCxnSpPr>
            <a:stCxn id="6" idx="2"/>
          </p:cNvCxnSpPr>
          <p:nvPr/>
        </p:nvCxnSpPr>
        <p:spPr>
          <a:xfrm flipH="1">
            <a:off x="7092280" y="1484412"/>
            <a:ext cx="15196" cy="160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>
            <a:stCxn id="6" idx="2"/>
          </p:cNvCxnSpPr>
          <p:nvPr/>
        </p:nvCxnSpPr>
        <p:spPr>
          <a:xfrm>
            <a:off x="7107476" y="1484412"/>
            <a:ext cx="0" cy="5044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ectángulo redondeado 39"/>
          <p:cNvSpPr/>
          <p:nvPr/>
        </p:nvSpPr>
        <p:spPr>
          <a:xfrm>
            <a:off x="5796136" y="1717729"/>
            <a:ext cx="2952328" cy="575319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/>
              <a:t>AUXILIAR DE SERVICIOS PUBLICOS</a:t>
            </a:r>
          </a:p>
          <a:p>
            <a:pPr algn="ctr"/>
            <a:r>
              <a:rPr lang="es-MX" sz="1200" b="1" dirty="0"/>
              <a:t>Isidro Carrera Ojeda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0689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BARRENDERO  D</a:t>
            </a:r>
          </a:p>
          <a:p>
            <a:pPr algn="ctr" eaLnBrk="1" hangingPunct="1"/>
            <a:r>
              <a:rPr lang="es-MX" sz="1200" b="1" dirty="0"/>
              <a:t>C. Ramona Godínez  Soto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8610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BARRENDERO  D </a:t>
            </a:r>
          </a:p>
          <a:p>
            <a:pPr algn="ctr" eaLnBrk="1" hangingPunct="1"/>
            <a:r>
              <a:rPr lang="es-MX" sz="1200" b="1" dirty="0"/>
              <a:t>C. Teresa Morquecho Rosas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BARRENDERO  D </a:t>
            </a:r>
          </a:p>
          <a:p>
            <a:pPr algn="ctr" eaLnBrk="1" hangingPunct="1"/>
            <a:r>
              <a:rPr lang="es-MX" sz="1200" b="1" dirty="0"/>
              <a:t>C. Carmen Sonia Gil  Rodríguez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14127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BARRENDERO D </a:t>
            </a:r>
          </a:p>
          <a:p>
            <a:pPr algn="ctr" eaLnBrk="1" hangingPunct="1"/>
            <a:r>
              <a:rPr lang="es-MX" sz="1200" b="1" dirty="0"/>
              <a:t>C. José Luis Dávila Macías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8084" y="4552347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BARRENDERO D</a:t>
            </a:r>
          </a:p>
          <a:p>
            <a:pPr algn="ctr" eaLnBrk="1" hangingPunct="1"/>
            <a:r>
              <a:rPr lang="es-MX" sz="1200" b="1" dirty="0"/>
              <a:t>C. Gerardo Castañón Zúñiga</a:t>
            </a: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8194" y="37515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BARRENDERO D</a:t>
            </a:r>
          </a:p>
          <a:p>
            <a:pPr algn="ctr" eaLnBrk="1" hangingPunct="1"/>
            <a:r>
              <a:rPr lang="es-MX" sz="1200" dirty="0"/>
              <a:t> C. </a:t>
            </a:r>
            <a:r>
              <a:rPr lang="es-MX" sz="1200" b="1" dirty="0"/>
              <a:t>Romualda Contreras Zamarripa 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264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BARRENDERO D</a:t>
            </a:r>
          </a:p>
          <a:p>
            <a:pPr algn="ctr" eaLnBrk="1" hangingPunct="1"/>
            <a:r>
              <a:rPr lang="es-MX" sz="1200" b="1" dirty="0"/>
              <a:t>C. Tomasa Martínez Mendoza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16904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BARRENDERO D</a:t>
            </a:r>
          </a:p>
          <a:p>
            <a:pPr algn="ctr" eaLnBrk="1" hangingPunct="1"/>
            <a:r>
              <a:rPr lang="es-MX" sz="1200" b="1" dirty="0"/>
              <a:t>C. Adela Morquecho Rosas  </a:t>
            </a:r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6721" y="540940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BARRENDERO  D</a:t>
            </a:r>
          </a:p>
          <a:p>
            <a:pPr algn="ctr" eaLnBrk="1" hangingPunct="1"/>
            <a:r>
              <a:rPr lang="es-MX" sz="1200" b="1" dirty="0"/>
              <a:t>C. Abrahán Rodríguez Sandoval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BARRENDERO  D </a:t>
            </a:r>
          </a:p>
          <a:p>
            <a:pPr algn="ctr" eaLnBrk="1" hangingPunct="1"/>
            <a:r>
              <a:rPr lang="es-MX" sz="1200" b="1" dirty="0"/>
              <a:t>C. J. Ascensión Zúñiga Méndez</a:t>
            </a:r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137695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BARRENDERO D</a:t>
            </a:r>
          </a:p>
          <a:p>
            <a:pPr algn="ctr" eaLnBrk="1" hangingPunct="1"/>
            <a:r>
              <a:rPr lang="es-MX" sz="1200" b="1" dirty="0"/>
              <a:t>C. Juan </a:t>
            </a:r>
            <a:r>
              <a:rPr lang="es-MX" sz="1200" b="1" dirty="0" err="1"/>
              <a:t>Ledezma</a:t>
            </a:r>
            <a:r>
              <a:rPr lang="es-MX" sz="1200" b="1" dirty="0"/>
              <a:t> Jaramillo</a:t>
            </a:r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35996" y="476672"/>
            <a:ext cx="72008" cy="52565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851920" y="170080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170080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923928" y="249289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249289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3923928" y="3356715"/>
            <a:ext cx="71131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572000" y="3356715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923928" y="4184898"/>
            <a:ext cx="68407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4608004" y="418489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 flipV="1">
            <a:off x="3923928" y="4869160"/>
            <a:ext cx="711315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608004" y="4869159"/>
            <a:ext cx="684076" cy="70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995936" y="5733256"/>
            <a:ext cx="6120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82"/>
          <p:cNvSpPr>
            <a:spLocks noChangeShapeType="1"/>
          </p:cNvSpPr>
          <p:nvPr/>
        </p:nvSpPr>
        <p:spPr bwMode="auto">
          <a:xfrm>
            <a:off x="5076056" y="278092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515" name="Line 83"/>
          <p:cNvSpPr>
            <a:spLocks noChangeShapeType="1"/>
          </p:cNvSpPr>
          <p:nvPr/>
        </p:nvSpPr>
        <p:spPr bwMode="auto">
          <a:xfrm flipV="1">
            <a:off x="4932040" y="5157192"/>
            <a:ext cx="11521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 flipV="1">
            <a:off x="5076056" y="3861047"/>
            <a:ext cx="10081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 flipH="1">
            <a:off x="5580112" y="2276872"/>
            <a:ext cx="0" cy="41764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5004048" y="4725144"/>
            <a:ext cx="10801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5076056" y="4293096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5076056" y="3284984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5130" name="Line 43"/>
          <p:cNvSpPr>
            <a:spLocks noChangeShapeType="1"/>
          </p:cNvSpPr>
          <p:nvPr/>
        </p:nvSpPr>
        <p:spPr bwMode="auto">
          <a:xfrm>
            <a:off x="4788024" y="1124744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5132" name="Line 40"/>
          <p:cNvSpPr>
            <a:spLocks noChangeShapeType="1"/>
          </p:cNvSpPr>
          <p:nvPr/>
        </p:nvSpPr>
        <p:spPr bwMode="auto">
          <a:xfrm>
            <a:off x="1187624" y="1484784"/>
            <a:ext cx="0" cy="23762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437" name="Text Box 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876256" y="1628800"/>
            <a:ext cx="201622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RECURSOS HUMANOS 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39" name="Text Box 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3573016"/>
            <a:ext cx="273526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n-lt"/>
              </a:rPr>
              <a:t>OBRA PUBLICA   </a:t>
            </a:r>
            <a:endParaRPr lang="es-ES" sz="1300" b="1" dirty="0">
              <a:latin typeface="+mn-lt"/>
            </a:endParaRPr>
          </a:p>
        </p:txBody>
      </p:sp>
      <p:sp>
        <p:nvSpPr>
          <p:cNvPr id="184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437112"/>
            <a:ext cx="2732088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AGUA POTABLE Y ALCANTARILLADO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46" name="Text Box 14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3068960"/>
            <a:ext cx="2735262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j-lt"/>
              </a:rPr>
              <a:t>TESORERIA MUNICIPAL</a:t>
            </a:r>
            <a:endParaRPr lang="es-ES" sz="1300" b="1" dirty="0">
              <a:latin typeface="+mj-lt"/>
            </a:endParaRPr>
          </a:p>
        </p:txBody>
      </p:sp>
      <p:sp>
        <p:nvSpPr>
          <p:cNvPr id="18448" name="Text Box 1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4509120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RURAL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2" name="Text Box 2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4077072"/>
            <a:ext cx="2735263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3" name="Text Box 2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445224"/>
            <a:ext cx="2730500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SERVICIOS PUBLICOS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7" name="Text Box 2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140968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SEGURIDAD PUBLICA </a:t>
            </a:r>
          </a:p>
        </p:txBody>
      </p:sp>
      <p:sp>
        <p:nvSpPr>
          <p:cNvPr id="18458" name="Text Box 2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140968"/>
            <a:ext cx="2232025" cy="522287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JUEZ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ADMINISTRATIVO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9" name="Text Box 2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861048"/>
            <a:ext cx="2232025" cy="72231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CONTRALORIA MUNICIPAL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63" name="Text Box 3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573016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EDUCATIVO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83" name="AutoShape 5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63688" y="188640"/>
            <a:ext cx="5903913" cy="935955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800" b="1" dirty="0">
                <a:latin typeface="+mj-lt"/>
              </a:rPr>
              <a:t>HONORABLE AYUNTAMIENTO</a:t>
            </a:r>
          </a:p>
        </p:txBody>
      </p:sp>
      <p:sp>
        <p:nvSpPr>
          <p:cNvPr id="18485" name="AutoShape 5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1484784"/>
            <a:ext cx="3744912" cy="574675"/>
          </a:xfrm>
          <a:prstGeom prst="roundRect">
            <a:avLst>
              <a:gd name="adj" fmla="val 18750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000" b="1" dirty="0">
                <a:latin typeface="+mj-lt"/>
              </a:rPr>
              <a:t>PRESIDENTE MUNICIPAL</a:t>
            </a:r>
          </a:p>
        </p:txBody>
      </p:sp>
      <p:sp>
        <p:nvSpPr>
          <p:cNvPr id="5146" name="Line 56"/>
          <p:cNvSpPr>
            <a:spLocks noChangeShapeType="1"/>
          </p:cNvSpPr>
          <p:nvPr/>
        </p:nvSpPr>
        <p:spPr bwMode="auto">
          <a:xfrm flipV="1">
            <a:off x="1187624" y="1484784"/>
            <a:ext cx="3567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511" name="Text Box 79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869160"/>
            <a:ext cx="2730500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COMISION MUNICIPAL DEL DEPORTE ( COMUDE)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512" name="Text Box 8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005064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DESARROLLO ECONOMICO  </a:t>
            </a:r>
          </a:p>
        </p:txBody>
      </p:sp>
      <p:sp>
        <p:nvSpPr>
          <p:cNvPr id="18513" name="Text Box 8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013176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 COMUNICACIÓN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3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877272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CASA DE LA CULTURA </a:t>
            </a:r>
            <a:endParaRPr lang="es-ES" sz="1300" b="1" dirty="0">
              <a:latin typeface="Berlin Sans FB Demi" pitchFamily="34" charset="0"/>
            </a:endParaRPr>
          </a:p>
        </p:txBody>
      </p:sp>
      <p:pic>
        <p:nvPicPr>
          <p:cNvPr id="41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8403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88640"/>
            <a:ext cx="913031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5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301208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SALUD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6" name="Line 83"/>
          <p:cNvSpPr>
            <a:spLocks noChangeShapeType="1"/>
          </p:cNvSpPr>
          <p:nvPr/>
        </p:nvSpPr>
        <p:spPr bwMode="auto">
          <a:xfrm>
            <a:off x="5004048" y="5589240"/>
            <a:ext cx="1080120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34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733256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ATENCION A LA JUVENTUD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7" name="Line 83"/>
          <p:cNvSpPr>
            <a:spLocks noChangeShapeType="1"/>
          </p:cNvSpPr>
          <p:nvPr/>
        </p:nvSpPr>
        <p:spPr bwMode="auto">
          <a:xfrm>
            <a:off x="5004048" y="6453336"/>
            <a:ext cx="115212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38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6309320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PLANEACION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9" name="Line 83"/>
          <p:cNvSpPr>
            <a:spLocks noChangeShapeType="1"/>
          </p:cNvSpPr>
          <p:nvPr/>
        </p:nvSpPr>
        <p:spPr bwMode="auto">
          <a:xfrm>
            <a:off x="5076056" y="6021288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2564904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SECRETARIA DEL H. AYUNTAMIENTO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2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6237312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ARCHIVO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4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2636912"/>
            <a:ext cx="2664296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UNIDAD DE TRANSPARENCIA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 flipH="1">
            <a:off x="5580112" y="1988840"/>
            <a:ext cx="22322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46" name="Text Box 2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5445224"/>
            <a:ext cx="2267744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ECOLOGIA  </a:t>
            </a:r>
            <a:endParaRPr lang="es-ES" sz="1300" b="1" dirty="0">
              <a:latin typeface="Berlin Sans FB Demi" pitchFamily="34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1788" y="49411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 C</a:t>
            </a:r>
          </a:p>
          <a:p>
            <a:pPr algn="ctr" eaLnBrk="1" hangingPunct="1"/>
            <a:r>
              <a:rPr lang="es-MX" sz="1200" b="1" dirty="0"/>
              <a:t>C. Ignacio Becerra Almendáriz 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6474" y="42214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 C</a:t>
            </a:r>
          </a:p>
          <a:p>
            <a:pPr algn="ctr" eaLnBrk="1" hangingPunct="1"/>
            <a:r>
              <a:rPr lang="es-MX" sz="1200" b="1" dirty="0"/>
              <a:t>C. Juan Rodríguez Castillo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6474" y="346656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 A </a:t>
            </a:r>
          </a:p>
          <a:p>
            <a:pPr algn="ctr" eaLnBrk="1" hangingPunct="1"/>
            <a:r>
              <a:rPr lang="es-MX" sz="1200" b="1" dirty="0"/>
              <a:t> C. Eduardo Méndez Salazar 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68979" y="267310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  G</a:t>
            </a:r>
          </a:p>
          <a:p>
            <a:pPr algn="ctr" eaLnBrk="1" hangingPunct="1"/>
            <a:r>
              <a:rPr lang="es-MX" sz="1200" b="1" dirty="0"/>
              <a:t>C. Jesús Flores Gómez  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83606" y="202540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SUPERVISOR DE JARDINERIA  B</a:t>
            </a:r>
          </a:p>
          <a:p>
            <a:pPr algn="ctr" eaLnBrk="1" hangingPunct="1"/>
            <a:r>
              <a:rPr lang="es-MX" sz="1200" b="1" dirty="0"/>
              <a:t>C. Lázaro Prado Arechar </a:t>
            </a:r>
            <a:endParaRPr lang="es-MX" sz="1200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52174" y="128575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SUPERVISOR DE JARDINERIA  A</a:t>
            </a:r>
          </a:p>
          <a:p>
            <a:pPr algn="ctr" eaLnBrk="1" hangingPunct="1"/>
            <a:r>
              <a:rPr lang="es-MX" sz="1200" b="1" dirty="0"/>
              <a:t>C. Carlos Martínez  </a:t>
            </a:r>
            <a:endParaRPr lang="es-MX" sz="1200" dirty="0"/>
          </a:p>
        </p:txBody>
      </p:sp>
      <p:sp>
        <p:nvSpPr>
          <p:cNvPr id="1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1540" y="3466563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PARQUES Y JARDINES  </a:t>
            </a: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959932" y="1556792"/>
            <a:ext cx="1292242" cy="20882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959930" y="2276872"/>
            <a:ext cx="1332150" cy="142052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959931" y="2996952"/>
            <a:ext cx="1309047" cy="72008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 flipV="1">
            <a:off x="3959932" y="3717031"/>
            <a:ext cx="1323674" cy="7337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3959930" y="3790411"/>
            <a:ext cx="1332149" cy="7548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3959930" y="3790412"/>
            <a:ext cx="1351858" cy="147460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 flipV="1">
            <a:off x="3959930" y="3900535"/>
            <a:ext cx="1332150" cy="211549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1788" y="569217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 C</a:t>
            </a:r>
          </a:p>
          <a:p>
            <a:pPr algn="ctr" eaLnBrk="1" hangingPunct="1"/>
            <a:r>
              <a:rPr lang="es-MX" sz="1200" b="1" dirty="0"/>
              <a:t>C. J. Carmen Cleto Estrada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210126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30295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JARDIN DE LAS TROJES</a:t>
            </a:r>
          </a:p>
          <a:p>
            <a:pPr algn="ctr" eaLnBrk="1" hangingPunct="1"/>
            <a:r>
              <a:rPr lang="es-MX" sz="1200" b="1" dirty="0"/>
              <a:t>C. Antonia Silva </a:t>
            </a:r>
            <a:r>
              <a:rPr lang="es-MX" sz="1200" b="1" dirty="0" err="1"/>
              <a:t>Rodriguez</a:t>
            </a:r>
            <a:endParaRPr lang="es-MX" sz="12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4303" y="34390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JARDIN Y PANTEON GACHUPINES  </a:t>
            </a:r>
          </a:p>
          <a:p>
            <a:pPr algn="ctr" eaLnBrk="1" hangingPunct="1"/>
            <a:r>
              <a:rPr lang="es-MX" sz="1200" b="1" dirty="0"/>
              <a:t>C. Gabriel Baltazar Olvera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8588" y="512137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COMUNIDAD</a:t>
            </a:r>
          </a:p>
          <a:p>
            <a:pPr algn="ctr" eaLnBrk="1" hangingPunct="1"/>
            <a:r>
              <a:rPr lang="es-MX" sz="1200" b="1" dirty="0"/>
              <a:t>C. Roberto Quintero Vagas</a:t>
            </a:r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4303" y="25290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ECO- PARQUE DE LAS TROJES  </a:t>
            </a:r>
          </a:p>
          <a:p>
            <a:pPr algn="ctr" eaLnBrk="1" hangingPunct="1"/>
            <a:r>
              <a:rPr lang="es-MX" sz="1200" b="1" dirty="0"/>
              <a:t>Lorenzo Vázquez Soria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173699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JARDIN Y PANTEON ESCONDIDA </a:t>
            </a:r>
          </a:p>
          <a:p>
            <a:pPr algn="ctr" eaLnBrk="1" hangingPunct="1"/>
            <a:r>
              <a:rPr lang="es-MX" sz="1200" b="1" dirty="0"/>
              <a:t>C. Gabriela Montelongo Campos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3851920" y="2060848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3851920" y="2852936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3851920" y="3717032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3851920" y="4509120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3851920" y="5445224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3851920" y="630932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4517994" y="1414244"/>
            <a:ext cx="18002" cy="489507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98547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PARQUE INFANTIL Y JARDIN DE TORREON</a:t>
            </a:r>
          </a:p>
          <a:p>
            <a:pPr algn="ctr" eaLnBrk="1" hangingPunct="1"/>
            <a:r>
              <a:rPr lang="es-MX" sz="1200" b="1" dirty="0" err="1"/>
              <a:t>Ma</a:t>
            </a:r>
            <a:r>
              <a:rPr lang="es-MX" sz="1200" b="1" dirty="0"/>
              <a:t> Natalia Guerra Rodríguez</a:t>
            </a:r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73699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EN EL POTRERO</a:t>
            </a:r>
          </a:p>
          <a:p>
            <a:pPr algn="ctr" eaLnBrk="1" hangingPunct="1"/>
            <a:r>
              <a:rPr lang="es-MX" sz="1200" b="1" dirty="0"/>
              <a:t>C. Blas Prado Soto</a:t>
            </a:r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5290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JARDINERO EN LA HACIENDITA</a:t>
            </a:r>
          </a:p>
          <a:p>
            <a:pPr algn="ctr" eaLnBrk="1" hangingPunct="1"/>
            <a:r>
              <a:rPr lang="es-MX" sz="1200" b="1" dirty="0"/>
              <a:t>C. Juan Martin Moreno Jasso</a:t>
            </a:r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4390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LIMPIA EL MEZQUITE</a:t>
            </a:r>
          </a:p>
          <a:p>
            <a:pPr algn="ctr" eaLnBrk="1" hangingPunct="1"/>
            <a:r>
              <a:rPr lang="es-MX" sz="1200" b="1" dirty="0"/>
              <a:t>C. Jaime Ortiz Banda</a:t>
            </a:r>
          </a:p>
        </p:txBody>
      </p:sp>
      <p:sp>
        <p:nvSpPr>
          <p:cNvPr id="3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18527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AUX. JARDIN LA ESCONDIDA</a:t>
            </a:r>
          </a:p>
          <a:p>
            <a:pPr algn="ctr" eaLnBrk="1" hangingPunct="1"/>
            <a:r>
              <a:rPr lang="es-MX" sz="1200" b="1" dirty="0"/>
              <a:t>C. Sanjuana Rangel Velásquez</a:t>
            </a:r>
          </a:p>
        </p:txBody>
      </p:sp>
      <p:sp>
        <p:nvSpPr>
          <p:cNvPr id="3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12137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AUX. LAGUNA CERCADA</a:t>
            </a:r>
          </a:p>
          <a:p>
            <a:pPr algn="ctr" eaLnBrk="1" hangingPunct="1"/>
            <a:endParaRPr lang="es-MX" sz="1200" b="1" dirty="0"/>
          </a:p>
        </p:txBody>
      </p:sp>
      <p:sp>
        <p:nvSpPr>
          <p:cNvPr id="3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35796" y="952579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PARQUES Y JARDINES 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2171" y="3638962"/>
            <a:ext cx="2696779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RASTRO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7" y="1125116"/>
            <a:ext cx="4176464" cy="4316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ADMINISTRADOR DE MERCADO</a:t>
            </a:r>
          </a:p>
          <a:p>
            <a:pPr algn="ctr" eaLnBrk="1" hangingPunct="1"/>
            <a:r>
              <a:rPr lang="es-MX" sz="1200" b="1" dirty="0"/>
              <a:t>C. Juan Manuel Macías Solís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9329" y="1254423"/>
            <a:ext cx="2727920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MERCADO  </a:t>
            </a:r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060848"/>
            <a:ext cx="4176464" cy="44915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VETERINARIO</a:t>
            </a:r>
          </a:p>
          <a:p>
            <a:pPr algn="ctr" eaLnBrk="1" hangingPunct="1"/>
            <a:r>
              <a:rPr lang="es-MX" sz="1200" b="1" dirty="0"/>
              <a:t>Lic.  Ricardo Eliut Salas Ortega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71264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OFICINA RASTRO</a:t>
            </a:r>
          </a:p>
          <a:p>
            <a:pPr algn="ctr" eaLnBrk="1" hangingPunct="1"/>
            <a:r>
              <a:rPr lang="es-MX" sz="1200" b="1" dirty="0"/>
              <a:t>C.  Francisco Javier Quiroz Navarro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9926" y="350256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 DE RASTRO  A</a:t>
            </a:r>
          </a:p>
          <a:p>
            <a:pPr algn="ctr" eaLnBrk="1" hangingPunct="1"/>
            <a:r>
              <a:rPr lang="es-MX" sz="1200" b="1" dirty="0"/>
              <a:t>C. Liborio Lozano García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30217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 DE RASTRO   A</a:t>
            </a:r>
          </a:p>
          <a:p>
            <a:pPr algn="ctr" eaLnBrk="1" hangingPunct="1"/>
            <a:r>
              <a:rPr lang="es-MX" sz="1200" b="1" dirty="0"/>
              <a:t>C. Juan Pedro Buendía Luevano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43400" y="5094303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  J</a:t>
            </a:r>
          </a:p>
          <a:p>
            <a:pPr algn="ctr" eaLnBrk="1" hangingPunct="1"/>
            <a:r>
              <a:rPr lang="es-MX" sz="1200" b="1" dirty="0"/>
              <a:t>C.  Juan Cardona Rangel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47574" y="594928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 DE RASTRO B</a:t>
            </a:r>
          </a:p>
          <a:p>
            <a:pPr algn="ctr" eaLnBrk="1" hangingPunct="1"/>
            <a:r>
              <a:rPr lang="es-MX" sz="1200" b="1" dirty="0"/>
              <a:t>VACANTE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3127249" y="2186149"/>
            <a:ext cx="1516760" cy="145281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3186807" y="2889217"/>
            <a:ext cx="1465058" cy="83329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3163250" y="3783026"/>
            <a:ext cx="1480757" cy="433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178949" y="3967266"/>
            <a:ext cx="1560767" cy="13175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178949" y="3877758"/>
            <a:ext cx="1537065" cy="54500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152434" y="1370388"/>
            <a:ext cx="1499431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936104" cy="10310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2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0"/>
            <a:ext cx="68399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51720" y="242863"/>
            <a:ext cx="5256584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3163250" y="4100627"/>
            <a:ext cx="1584323" cy="217250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6612" y="2150150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PANTEONES 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98072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OFICINA </a:t>
            </a:r>
          </a:p>
          <a:p>
            <a:pPr algn="ctr" eaLnBrk="1" hangingPunct="1"/>
            <a:r>
              <a:rPr lang="es-MX" sz="1200" b="1" dirty="0"/>
              <a:t>C. Juan Gabriel Rodríguez Claudio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170080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PANTEONERO MUNICIPAL </a:t>
            </a:r>
          </a:p>
          <a:p>
            <a:pPr algn="ctr" eaLnBrk="1" hangingPunct="1"/>
            <a:r>
              <a:rPr lang="es-MX" sz="1200" b="1" dirty="0"/>
              <a:t>VACANTE</a:t>
            </a:r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49289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PANTEONERO MUNICIPAL </a:t>
            </a:r>
          </a:p>
          <a:p>
            <a:pPr algn="ctr" eaLnBrk="1" hangingPunct="1"/>
            <a:r>
              <a:rPr lang="es-MX" sz="1200" b="1" dirty="0"/>
              <a:t>C. Francisco Javier Cortes Cleto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28498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PANTEONERO COMUNIDAD </a:t>
            </a:r>
          </a:p>
          <a:p>
            <a:pPr algn="ctr" eaLnBrk="1" hangingPunct="1"/>
            <a:r>
              <a:rPr lang="es-MX" sz="1200" b="1" dirty="0"/>
              <a:t>C. Emiliano Espinosa Conteras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6531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ELECTRICISTA  A</a:t>
            </a:r>
          </a:p>
          <a:p>
            <a:pPr algn="ctr" eaLnBrk="1" hangingPunct="1"/>
            <a:r>
              <a:rPr lang="es-MX" sz="1200" b="1" dirty="0"/>
              <a:t>C.  Manuel Pérez Martínez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544522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ELECTRICISTA   B</a:t>
            </a:r>
          </a:p>
          <a:p>
            <a:pPr algn="ctr" eaLnBrk="1" hangingPunct="1"/>
            <a:r>
              <a:rPr lang="es-MX" sz="1200" b="1" dirty="0"/>
              <a:t>C. David Méndez Arrollo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9177" y="4976986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ALUMBRADO    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3655004" y="1304578"/>
            <a:ext cx="989004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3655004" y="1916832"/>
            <a:ext cx="989004" cy="43167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3655004" y="2429533"/>
            <a:ext cx="989004" cy="2793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3655004" y="2564904"/>
            <a:ext cx="989004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797568" y="4869160"/>
            <a:ext cx="918447" cy="21602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797568" y="5207818"/>
            <a:ext cx="918447" cy="66945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71800" y="188640"/>
            <a:ext cx="2808312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26481"/>
            <a:ext cx="1152128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5040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DEPARTAMENTO D</a:t>
            </a:r>
            <a:endParaRPr lang="es-MX" sz="1100" dirty="0"/>
          </a:p>
          <a:p>
            <a:pPr algn="ctr" eaLnBrk="1" hangingPunct="1"/>
            <a:r>
              <a:rPr lang="es-MX" sz="1600" b="1" dirty="0"/>
              <a:t>Lic. Juan Carlos Rodríguez Rosas </a:t>
            </a:r>
            <a:endParaRPr lang="es-ES" sz="1600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2232248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88640"/>
            <a:ext cx="2088232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0041" y="165613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DEPORTIVO   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399837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PENTA BASICO DE FUT BOL</a:t>
            </a:r>
          </a:p>
          <a:p>
            <a:pPr algn="ctr" eaLnBrk="1" hangingPunct="1"/>
            <a:r>
              <a:rPr lang="es-MX" sz="1200" b="1" dirty="0"/>
              <a:t>C.  José Antonio Arechar González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722" y="166169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ENCARGADO DE LA UNIDAD DEPORTIVA  </a:t>
            </a:r>
          </a:p>
          <a:p>
            <a:pPr algn="ctr" eaLnBrk="1" hangingPunct="1"/>
            <a:r>
              <a:rPr lang="es-MX" sz="1200" b="1" dirty="0"/>
              <a:t>C. Benjamín Ayala Lozano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4210" y="321297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 EN UNIDAD DEPORTIVA A</a:t>
            </a:r>
          </a:p>
          <a:p>
            <a:pPr algn="ctr" eaLnBrk="1" hangingPunct="1"/>
            <a:r>
              <a:rPr lang="es-MX" sz="1200" b="1" dirty="0"/>
              <a:t>C.  Gerónimo Escalera García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400506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PENTABASICO DE BEISBOL</a:t>
            </a:r>
          </a:p>
          <a:p>
            <a:pPr algn="ctr" eaLnBrk="1" hangingPunct="1"/>
            <a:r>
              <a:rPr lang="es-MX" sz="1200" b="1" dirty="0"/>
              <a:t>J Refugio Méndez Alonso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400506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AUX EN UNIDAD DEPORTIVA   C</a:t>
            </a:r>
          </a:p>
          <a:p>
            <a:pPr algn="ctr" eaLnBrk="1" hangingPunct="1"/>
            <a:r>
              <a:rPr lang="es-MX" sz="1200" b="1" dirty="0"/>
              <a:t>C. Juan Antonio Aranda  Cervantes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3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27784" y="188640"/>
            <a:ext cx="367240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COMISION MUNICIPAL DEL DEPORTE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4567227" y="1556792"/>
            <a:ext cx="4773" cy="345657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355976" y="1979989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355976" y="270910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 flipV="1">
            <a:off x="4380674" y="353682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19481" y="5749433"/>
            <a:ext cx="3528392" cy="830997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ATENCION A LA JUVENTUD   </a:t>
            </a:r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96063" y="5841081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ENCARGADO DE ATENCION A LA JUVENTUD </a:t>
            </a:r>
          </a:p>
          <a:p>
            <a:pPr algn="ctr" eaLnBrk="1" hangingPunct="1"/>
            <a:r>
              <a:rPr lang="es-MX" sz="1200" b="1" dirty="0"/>
              <a:t>C.  José de Jesús Galicia Prado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3847871" y="6164931"/>
            <a:ext cx="96485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66320" y="23852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AUXILIAR EN UNIDAD DEPORTIVA B</a:t>
            </a:r>
          </a:p>
          <a:p>
            <a:pPr algn="ctr" eaLnBrk="1" hangingPunct="1"/>
            <a:r>
              <a:rPr lang="es-MX" sz="1200" b="1" dirty="0"/>
              <a:t>Ramón González Jasso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3251" y="320751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PROMOTOR DE BEISBOL INFANTIL</a:t>
            </a:r>
          </a:p>
          <a:p>
            <a:pPr algn="ctr" eaLnBrk="1" hangingPunct="1"/>
            <a:r>
              <a:rPr lang="es-MX" sz="1200" b="1" dirty="0"/>
              <a:t>José Antonio Rodríguez Arechar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4351203" y="4300382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722" y="4797524"/>
            <a:ext cx="4176464" cy="4316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INSTRUCTORA DE AEROBICS</a:t>
            </a:r>
          </a:p>
          <a:p>
            <a:pPr algn="ctr" eaLnBrk="1" hangingPunct="1"/>
            <a:r>
              <a:rPr lang="es-MX" sz="1200" b="1" dirty="0"/>
              <a:t>C. Luz María González García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 flipV="1">
            <a:off x="4567226" y="5013362"/>
            <a:ext cx="2454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47764" y="1148743"/>
            <a:ext cx="4392488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COORDINACIÓN MUNICIPAL DE OCAMPO PARA LAS MUJERES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28478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ENC. DE COORDINACION DE OCAMPO PARA</a:t>
            </a:r>
          </a:p>
          <a:p>
            <a:pPr algn="ctr" eaLnBrk="1" hangingPunct="1"/>
            <a:r>
              <a:rPr lang="es-MX" sz="1600" dirty="0"/>
              <a:t> LAS MUJERES </a:t>
            </a:r>
          </a:p>
          <a:p>
            <a:pPr algn="ctr" eaLnBrk="1" hangingPunct="1"/>
            <a:r>
              <a:rPr lang="es-MX" sz="1600" b="1" dirty="0"/>
              <a:t>C. Verónica Prado Ortiz </a:t>
            </a:r>
            <a:endParaRPr lang="es-ES" sz="16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63788" y="450912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E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/>
              <a:t>Maricela Robledo Salas </a:t>
            </a:r>
          </a:p>
          <a:p>
            <a:pPr algn="ctr" eaLnBrk="1" hangingPunct="1"/>
            <a:endParaRPr lang="es-MX" sz="12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7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4680012" y="3573016"/>
            <a:ext cx="0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9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SALUD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ENCARGADA DEPARTAMENTO DE SALUD </a:t>
            </a:r>
          </a:p>
          <a:p>
            <a:pPr algn="ctr" eaLnBrk="1" hangingPunct="1"/>
            <a:r>
              <a:rPr lang="es-MX" sz="1600" b="1" dirty="0"/>
              <a:t>C. Araceli Pedroza Hernández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2088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  G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err="1"/>
              <a:t>Yazmin</a:t>
            </a:r>
            <a:r>
              <a:rPr lang="es-MX" sz="1200" b="1" dirty="0"/>
              <a:t> Robledo Moreno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242088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VERIFICADOR SANITARIO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/>
              <a:t>Juan Manuel Guerra  Salazar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784" y="39330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  G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/>
              <a:t>Axel Alfredo Valadez  Hernández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4427984" y="2708920"/>
            <a:ext cx="28803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4572000" y="1772816"/>
            <a:ext cx="0" cy="21602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" name="Rectangl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ECOLOGIA </a:t>
            </a:r>
          </a:p>
        </p:txBody>
      </p:sp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ENC. DEL DEPARTAMENTO DE ECOLOGIA  </a:t>
            </a:r>
          </a:p>
          <a:p>
            <a:pPr algn="ctr" eaLnBrk="1" hangingPunct="1"/>
            <a:r>
              <a:rPr lang="es-MX" sz="1600" b="1" dirty="0"/>
              <a:t>C. Roberto Carlos Torres Mendoza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852936"/>
            <a:ext cx="396044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  C</a:t>
            </a:r>
          </a:p>
          <a:p>
            <a:pPr marL="228600" indent="-228600" algn="ctr" eaLnBrk="1" hangingPunct="1"/>
            <a:r>
              <a:rPr lang="es-MX" sz="1200" b="1" dirty="0"/>
              <a:t>C.  Marisol Bernal Rodríguez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784" y="47251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VIVERO   A</a:t>
            </a:r>
          </a:p>
          <a:p>
            <a:pPr marL="228600" indent="-228600" algn="ctr" eaLnBrk="1" hangingPunct="1"/>
            <a:r>
              <a:rPr lang="es-MX" sz="1200" b="1" dirty="0"/>
              <a:t>C.  Florentino Castañón Segura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056" y="2852936"/>
            <a:ext cx="381642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VIVERO  A</a:t>
            </a:r>
          </a:p>
          <a:p>
            <a:pPr marL="228600" indent="-228600" algn="ctr" eaLnBrk="1" hangingPunct="1"/>
            <a:r>
              <a:rPr lang="es-MX" sz="1200" b="1" dirty="0"/>
              <a:t>C.  José Pilar Hurtado Manríquez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2339752" y="1772816"/>
            <a:ext cx="2304256" cy="10801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 flipV="1">
            <a:off x="4644008" y="1772816"/>
            <a:ext cx="2448272" cy="10801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4644008" y="1772816"/>
            <a:ext cx="0" cy="295232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3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DEPARTAMENTO DE TRANSITO MUNICIPAL </a:t>
            </a:r>
          </a:p>
        </p:txBody>
      </p:sp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836712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ENC. DE TRANSITO MUNICIPAL</a:t>
            </a:r>
          </a:p>
          <a:p>
            <a:pPr algn="ctr" eaLnBrk="1" hangingPunct="1"/>
            <a:r>
              <a:rPr lang="es-MX" sz="1600" b="1" dirty="0"/>
              <a:t>RESERVADO</a:t>
            </a:r>
            <a:endParaRPr lang="es-ES" sz="1600" b="1" dirty="0"/>
          </a:p>
        </p:txBody>
      </p:sp>
      <p:sp>
        <p:nvSpPr>
          <p:cNvPr id="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8529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TRANSITO MUNICIPAL </a:t>
            </a:r>
          </a:p>
          <a:p>
            <a:pPr marL="228600" indent="-228600" algn="ctr" eaLnBrk="1" hangingPunct="1"/>
            <a:r>
              <a:rPr lang="es-MX" sz="1200" b="1" dirty="0"/>
              <a:t>RESERVADO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28529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TRANSITO MUNICIPAL </a:t>
            </a:r>
          </a:p>
          <a:p>
            <a:pPr marL="228600" indent="-228600" algn="ctr" eaLnBrk="1" hangingPunct="1"/>
            <a:r>
              <a:rPr lang="es-MX" sz="1200" b="1" dirty="0"/>
              <a:t>RESERVADO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4644008" y="1556792"/>
            <a:ext cx="0" cy="72008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2339752" y="2276872"/>
            <a:ext cx="2304256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644008" y="2276872"/>
            <a:ext cx="2232248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2339752" y="3500636"/>
            <a:ext cx="0" cy="93647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0085" y="4446585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TRANSITO MUNICIPAL </a:t>
            </a:r>
          </a:p>
          <a:p>
            <a:pPr marL="228600" indent="-228600" algn="ctr" eaLnBrk="1" hangingPunct="1"/>
            <a:r>
              <a:rPr lang="es-MX" sz="1200" b="1" dirty="0"/>
              <a:t>RESERVADO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DIRECCION DE SEGURIDAD PUBLICA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836712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DIR. DEPARTAMENTO DE SEGURIDAD PUBLICA B</a:t>
            </a:r>
          </a:p>
          <a:p>
            <a:pPr algn="ctr" eaLnBrk="1" hangingPunct="1"/>
            <a:r>
              <a:rPr lang="es-MX" sz="1600" b="1" dirty="0"/>
              <a:t>RESERVADO</a:t>
            </a:r>
            <a:endParaRPr lang="es-ES" sz="16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29249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SEGUNDO COMANDANTE</a:t>
            </a:r>
          </a:p>
          <a:p>
            <a:pPr algn="ctr" eaLnBrk="1" hangingPunct="1"/>
            <a:r>
              <a:rPr lang="es-MX" sz="1200" b="1" dirty="0"/>
              <a:t>RESERVADO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37170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SEGUNDO COMANDANTE 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/>
              <a:t>RESERVADO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21328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PRIMER COMANDANTE  POLICIA</a:t>
            </a:r>
          </a:p>
          <a:p>
            <a:pPr algn="ctr" eaLnBrk="1" hangingPunct="1"/>
            <a:r>
              <a:rPr lang="es-MX" sz="1200" b="1" dirty="0"/>
              <a:t>RESERVADO</a:t>
            </a:r>
          </a:p>
          <a:p>
            <a:pPr algn="ctr" eaLnBrk="1" hangingPunct="1"/>
            <a:endParaRPr lang="es-MX" sz="1200" b="1" dirty="0"/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1328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PRIMER COMANDANTE  TRANSITO </a:t>
            </a:r>
          </a:p>
          <a:p>
            <a:pPr marL="228600" indent="-228600" algn="ctr" eaLnBrk="1" hangingPunct="1"/>
            <a:r>
              <a:rPr lang="es-MX" sz="1200" b="1" dirty="0"/>
              <a:t>RESERVADO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7170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SEGUNDO COMANDANTE </a:t>
            </a:r>
          </a:p>
          <a:p>
            <a:pPr algn="ctr" eaLnBrk="1" hangingPunct="1"/>
            <a:r>
              <a:rPr lang="es-MX" sz="1200" b="1" dirty="0"/>
              <a:t>RESERVADO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9249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SEGUNDO COMANDANTE </a:t>
            </a:r>
          </a:p>
          <a:p>
            <a:pPr algn="ctr" eaLnBrk="1" hangingPunct="1"/>
            <a:r>
              <a:rPr lang="es-MX" sz="1200" b="1" dirty="0"/>
              <a:t>RESERVADO</a:t>
            </a:r>
          </a:p>
          <a:p>
            <a:pPr algn="ctr" eaLnBrk="1" hangingPunct="1"/>
            <a:endParaRPr lang="es-MX" sz="1200" dirty="0"/>
          </a:p>
        </p:txBody>
      </p: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7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4427984" y="249289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4427984" y="321297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4427984" y="4005064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4644008" y="1556792"/>
            <a:ext cx="0" cy="24482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3064740" y="908720"/>
            <a:ext cx="3055645" cy="338554"/>
          </a:xfrm>
          <a:prstGeom prst="rect">
            <a:avLst/>
          </a:prstGeom>
          <a:solidFill>
            <a:srgbClr val="C00000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latin typeface="Berlin Sans FB Demi" pitchFamily="34" charset="0"/>
              </a:rPr>
              <a:t>HONORABLE AYUNTAMIENTO</a:t>
            </a:r>
            <a:endParaRPr lang="es-ES" sz="1600" b="1" dirty="0"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36869" name="_s517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60032" y="2420888"/>
            <a:ext cx="3889375" cy="1256978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SINDICATURA</a:t>
            </a:r>
          </a:p>
        </p:txBody>
      </p:sp>
      <p:sp>
        <p:nvSpPr>
          <p:cNvPr id="3687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2420888"/>
            <a:ext cx="3889375" cy="132898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>
                <a:latin typeface="+mj-lt"/>
              </a:rPr>
              <a:t>REGIDURIA </a:t>
            </a:r>
          </a:p>
        </p:txBody>
      </p:sp>
      <p:sp>
        <p:nvSpPr>
          <p:cNvPr id="36883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4509120"/>
            <a:ext cx="3889375" cy="168902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SECRETARIA DEL </a:t>
            </a:r>
          </a:p>
          <a:p>
            <a:pPr algn="ctr" eaLnBrk="1" hangingPunct="1">
              <a:defRPr/>
            </a:pPr>
            <a:r>
              <a:rPr lang="es-MX" b="1" dirty="0"/>
              <a:t>H. AYUNTAMIENTO</a:t>
            </a:r>
          </a:p>
        </p:txBody>
      </p:sp>
      <p:sp>
        <p:nvSpPr>
          <p:cNvPr id="36890" name="Rectangl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1152675">
            <a:off x="7321701" y="1286321"/>
            <a:ext cx="1300356" cy="307777"/>
          </a:xfrm>
          <a:prstGeom prst="rect">
            <a:avLst/>
          </a:prstGeom>
          <a:solidFill>
            <a:srgbClr val="C00000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latin typeface="Berlin Sans FB Demi" pitchFamily="34" charset="0"/>
              </a:rPr>
              <a:t>DIRECCIONES</a:t>
            </a:r>
            <a:endParaRPr lang="es-ES" sz="1400" b="1" dirty="0"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615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-28469"/>
            <a:ext cx="2118767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499992" y="1340768"/>
            <a:ext cx="72008" cy="30963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 flipV="1">
            <a:off x="4211960" y="3068959"/>
            <a:ext cx="720080" cy="14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280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7"/>
          <p:cNvSpPr>
            <a:spLocks noChangeShapeType="1"/>
          </p:cNvSpPr>
          <p:nvPr/>
        </p:nvSpPr>
        <p:spPr bwMode="auto">
          <a:xfrm flipH="1">
            <a:off x="4499991" y="2420939"/>
            <a:ext cx="571" cy="100806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010400" y="-381000"/>
            <a:ext cx="2133600" cy="22860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s-MX" sz="900" b="1" dirty="0"/>
              <a:t>PRESIDENCIA</a:t>
            </a:r>
            <a:endParaRPr lang="es-ES" sz="900" b="1" dirty="0"/>
          </a:p>
        </p:txBody>
      </p:sp>
      <p:sp>
        <p:nvSpPr>
          <p:cNvPr id="7173" name="Line 33"/>
          <p:cNvSpPr>
            <a:spLocks noChangeShapeType="1"/>
          </p:cNvSpPr>
          <p:nvPr/>
        </p:nvSpPr>
        <p:spPr bwMode="auto">
          <a:xfrm>
            <a:off x="4500563" y="3408363"/>
            <a:ext cx="577850" cy="460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717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412776"/>
            <a:ext cx="5328592" cy="100761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/>
              <a:t>P R E S I D E N T A </a:t>
            </a:r>
          </a:p>
          <a:p>
            <a:pPr algn="ctr" eaLnBrk="1" hangingPunct="1"/>
            <a:r>
              <a:rPr lang="es-MX" sz="2000" b="1" dirty="0"/>
              <a:t>Ing. Ma Guadalupe Rodríguez Martínez</a:t>
            </a:r>
            <a:endParaRPr lang="es-ES" sz="2000" b="1" dirty="0"/>
          </a:p>
        </p:txBody>
      </p:sp>
      <p:sp>
        <p:nvSpPr>
          <p:cNvPr id="7176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212976"/>
            <a:ext cx="432117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/>
              <a:t>SECRETARIO PARTICULAR</a:t>
            </a:r>
          </a:p>
          <a:p>
            <a:pPr algn="ctr" eaLnBrk="1" hangingPunct="1"/>
            <a:r>
              <a:rPr lang="es-ES" sz="1400" b="1" dirty="0"/>
              <a:t>Marco Antonio García Anguiano</a:t>
            </a:r>
          </a:p>
        </p:txBody>
      </p:sp>
      <p:sp>
        <p:nvSpPr>
          <p:cNvPr id="37935" name="Rectangle 4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909522">
            <a:off x="7452320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635896" y="332656"/>
            <a:ext cx="2114748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PRESIDENCIA MUNICIPAL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718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7180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3789040"/>
            <a:ext cx="4321175" cy="9363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400" dirty="0"/>
          </a:p>
          <a:p>
            <a:pPr algn="ctr" eaLnBrk="1" hangingPunct="1"/>
            <a:r>
              <a:rPr lang="es-MX" sz="1400" dirty="0"/>
              <a:t>ASISTENTE PERSONAL DE LA PRESIDENTA</a:t>
            </a:r>
          </a:p>
          <a:p>
            <a:pPr algn="ctr" eaLnBrk="1" hangingPunct="1"/>
            <a:r>
              <a:rPr lang="es-MX" sz="1400" b="1" dirty="0"/>
              <a:t>Rosa Castañón Dávila</a:t>
            </a:r>
          </a:p>
          <a:p>
            <a:pPr algn="ctr" eaLnBrk="1" hangingPunct="1"/>
            <a:endParaRPr lang="es-MX" sz="1400" dirty="0"/>
          </a:p>
          <a:p>
            <a:pPr algn="ctr" eaLnBrk="1" hangingPunct="1"/>
            <a:endParaRPr lang="es-MX" sz="1400" dirty="0"/>
          </a:p>
          <a:p>
            <a:pPr algn="ctr" eaLnBrk="1" hangingPunct="1"/>
            <a:endParaRPr lang="es-ES" sz="1400" b="1" dirty="0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H="1">
            <a:off x="1763688" y="2492896"/>
            <a:ext cx="0" cy="129599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3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4221088"/>
            <a:ext cx="432117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/>
              <a:t>CHOFER A</a:t>
            </a:r>
          </a:p>
          <a:p>
            <a:pPr algn="ctr" eaLnBrk="1" hangingPunct="1"/>
            <a:r>
              <a:rPr lang="es-ES" sz="1400" b="1" dirty="0"/>
              <a:t>Gonzalo Pérez López</a:t>
            </a:r>
          </a:p>
        </p:txBody>
      </p:sp>
      <p:sp>
        <p:nvSpPr>
          <p:cNvPr id="14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5157192"/>
            <a:ext cx="432117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/>
              <a:t>SECRETARIA  D</a:t>
            </a:r>
          </a:p>
          <a:p>
            <a:pPr algn="ctr" eaLnBrk="1" hangingPunct="1"/>
            <a:r>
              <a:rPr lang="es-ES" sz="1400" b="1" dirty="0"/>
              <a:t>Ana Cristina Méndez Rubalcaba </a:t>
            </a:r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2123728" y="4725144"/>
            <a:ext cx="0" cy="37665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6732240" y="3861048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9"/>
          <p:cNvSpPr>
            <a:spLocks noChangeShapeType="1"/>
          </p:cNvSpPr>
          <p:nvPr/>
        </p:nvSpPr>
        <p:spPr bwMode="auto">
          <a:xfrm>
            <a:off x="4500563" y="3286125"/>
            <a:ext cx="0" cy="19431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819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0313" y="3714750"/>
            <a:ext cx="3960812" cy="5778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ASESOR JURIDICO</a:t>
            </a:r>
            <a:endParaRPr lang="es-ES" sz="1600" dirty="0"/>
          </a:p>
          <a:p>
            <a:pPr algn="ctr" eaLnBrk="1" hangingPunct="1"/>
            <a:r>
              <a:rPr lang="es-MX" b="1" dirty="0"/>
              <a:t>Lic</a:t>
            </a:r>
            <a:r>
              <a:rPr lang="es-MX" sz="1600" b="1" dirty="0"/>
              <a:t>. Mario Eduardo Castillo Sánchez </a:t>
            </a:r>
            <a:endParaRPr lang="es-ES" sz="1600" b="1" dirty="0"/>
          </a:p>
        </p:txBody>
      </p:sp>
      <p:sp>
        <p:nvSpPr>
          <p:cNvPr id="819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57463" y="4797425"/>
            <a:ext cx="3886200" cy="792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ASISTENTE DE SINDICATURA</a:t>
            </a:r>
          </a:p>
          <a:p>
            <a:pPr algn="ctr" eaLnBrk="1" hangingPunct="1"/>
            <a:r>
              <a:rPr lang="es-MX" sz="1600" b="1" dirty="0"/>
              <a:t>Ma. Guadalupe Pérez Torres</a:t>
            </a:r>
          </a:p>
        </p:txBody>
      </p:sp>
      <p:sp>
        <p:nvSpPr>
          <p:cNvPr id="819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349500"/>
            <a:ext cx="5832475" cy="922338"/>
          </a:xfrm>
          <a:prstGeom prst="roundRect">
            <a:avLst>
              <a:gd name="adj" fmla="val 1428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/>
              <a:t>S I N D I C O</a:t>
            </a:r>
          </a:p>
          <a:p>
            <a:pPr algn="ctr" eaLnBrk="1" hangingPunct="1"/>
            <a:r>
              <a:rPr lang="es-MX" sz="2000" b="1" dirty="0"/>
              <a:t>T.S.U. Gualberto Torres Pérez</a:t>
            </a:r>
            <a:endParaRPr lang="es-ES" sz="2000" b="1" dirty="0"/>
          </a:p>
        </p:txBody>
      </p:sp>
      <p:sp>
        <p:nvSpPr>
          <p:cNvPr id="43011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980728"/>
            <a:ext cx="1508125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SINDICATURA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3022" name="Rectangl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856" y="476672"/>
            <a:ext cx="3065462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3039" name="Rectangle 3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1200705">
            <a:off x="7236296" y="1484784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820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944216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0"/>
          <p:cNvSpPr>
            <a:spLocks noChangeShapeType="1"/>
          </p:cNvSpPr>
          <p:nvPr/>
        </p:nvSpPr>
        <p:spPr bwMode="auto">
          <a:xfrm flipH="1">
            <a:off x="4643438" y="4868863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-387350"/>
            <a:ext cx="1447800" cy="28575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s-MX" sz="1000" b="1" dirty="0"/>
              <a:t>REGIDORES</a:t>
            </a:r>
            <a:endParaRPr lang="es-ES" sz="1000" b="1" dirty="0"/>
          </a:p>
        </p:txBody>
      </p:sp>
      <p:sp>
        <p:nvSpPr>
          <p:cNvPr id="9220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205038"/>
            <a:ext cx="6192837" cy="27368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700" b="1" dirty="0"/>
              <a:t>T.S.U. María Dolores Cervantes Carranco</a:t>
            </a:r>
          </a:p>
          <a:p>
            <a:pPr algn="ctr" eaLnBrk="1" hangingPunct="1"/>
            <a:r>
              <a:rPr lang="es-MX" sz="1700" b="1" dirty="0"/>
              <a:t>LIC. María Elena Flores Luna </a:t>
            </a:r>
          </a:p>
          <a:p>
            <a:pPr algn="ctr" eaLnBrk="1" hangingPunct="1"/>
            <a:r>
              <a:rPr lang="es-MX" sz="1700" b="1" dirty="0"/>
              <a:t>C. Elsa Valadez Martínez</a:t>
            </a:r>
          </a:p>
          <a:p>
            <a:pPr algn="ctr" eaLnBrk="1" hangingPunct="1"/>
            <a:r>
              <a:rPr lang="es-MX" sz="1700" b="1" dirty="0"/>
              <a:t>LIC. Ma. del Socorro Rodríguez Hernández.</a:t>
            </a:r>
          </a:p>
          <a:p>
            <a:pPr algn="ctr" eaLnBrk="1" hangingPunct="1"/>
            <a:r>
              <a:rPr lang="es-MX" sz="1700" b="1" dirty="0"/>
              <a:t>ING. Ezequiel Díaz Pacheco</a:t>
            </a:r>
          </a:p>
          <a:p>
            <a:pPr algn="ctr" eaLnBrk="1" hangingPunct="1"/>
            <a:r>
              <a:rPr lang="es-MX" sz="1700" b="1" dirty="0"/>
              <a:t>ING. Diego Portugal Araiza</a:t>
            </a:r>
          </a:p>
          <a:p>
            <a:pPr algn="ctr" eaLnBrk="1" hangingPunct="1"/>
            <a:r>
              <a:rPr lang="es-MX" sz="1700" b="1" dirty="0"/>
              <a:t>LIC. Juan Miguel Mendoza Díaz de León</a:t>
            </a:r>
          </a:p>
          <a:p>
            <a:pPr algn="ctr" eaLnBrk="1" hangingPunct="1"/>
            <a:r>
              <a:rPr lang="es-MX" sz="1700" b="1" dirty="0"/>
              <a:t>ING. Saúl Ortiz Beltrán</a:t>
            </a:r>
          </a:p>
          <a:p>
            <a:pPr eaLnBrk="1" hangingPunct="1"/>
            <a:endParaRPr lang="es-MX" sz="1700" b="1" dirty="0"/>
          </a:p>
        </p:txBody>
      </p:sp>
      <p:sp>
        <p:nvSpPr>
          <p:cNvPr id="9221" name="Line 9"/>
          <p:cNvSpPr>
            <a:spLocks noChangeShapeType="1"/>
          </p:cNvSpPr>
          <p:nvPr/>
        </p:nvSpPr>
        <p:spPr bwMode="auto">
          <a:xfrm flipH="1">
            <a:off x="4284663" y="5443538"/>
            <a:ext cx="719137" cy="1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41987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07904" y="1196752"/>
            <a:ext cx="1296988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REGIDORES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2000" name="Rectangl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260648"/>
            <a:ext cx="3065462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2016" name="Rectangle 3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475116">
            <a:off x="7596336" y="1484784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9226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050" y="5229225"/>
            <a:ext cx="5111750" cy="863600"/>
          </a:xfrm>
          <a:prstGeom prst="roundRect">
            <a:avLst>
              <a:gd name="adj" fmla="val 644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SECRETARIA</a:t>
            </a:r>
            <a:endParaRPr lang="es-ES" sz="1300" dirty="0"/>
          </a:p>
          <a:p>
            <a:pPr algn="ctr" eaLnBrk="1" hangingPunct="1"/>
            <a:r>
              <a:rPr lang="es-MX" sz="1400" b="1" dirty="0"/>
              <a:t>Carmen Carolina Guzmán Galván </a:t>
            </a:r>
          </a:p>
        </p:txBody>
      </p:sp>
      <p:pic>
        <p:nvPicPr>
          <p:cNvPr id="922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7180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60648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9"/>
          <p:cNvSpPr>
            <a:spLocks noChangeShapeType="1"/>
          </p:cNvSpPr>
          <p:nvPr/>
        </p:nvSpPr>
        <p:spPr bwMode="auto">
          <a:xfrm>
            <a:off x="4572000" y="2060575"/>
            <a:ext cx="0" cy="295260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4" name="Line 8"/>
          <p:cNvSpPr>
            <a:spLocks noChangeShapeType="1"/>
          </p:cNvSpPr>
          <p:nvPr/>
        </p:nvSpPr>
        <p:spPr bwMode="auto">
          <a:xfrm flipH="1">
            <a:off x="3851275" y="4438650"/>
            <a:ext cx="15128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6" name="Line 46"/>
          <p:cNvSpPr>
            <a:spLocks noChangeShapeType="1"/>
          </p:cNvSpPr>
          <p:nvPr/>
        </p:nvSpPr>
        <p:spPr bwMode="auto">
          <a:xfrm flipH="1">
            <a:off x="4067175" y="3500438"/>
            <a:ext cx="1081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7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825" y="3214688"/>
            <a:ext cx="3633788" cy="503237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ASESOR JURIDICO</a:t>
            </a:r>
          </a:p>
        </p:txBody>
      </p:sp>
      <p:sp>
        <p:nvSpPr>
          <p:cNvPr id="10248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32363" y="4222750"/>
            <a:ext cx="4067175" cy="5016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RESPONSABLE DEL ARCHIVO GENERAL MUNICIPAL</a:t>
            </a:r>
            <a:endParaRPr lang="es-ES" sz="1200" dirty="0"/>
          </a:p>
          <a:p>
            <a:pPr algn="ctr" eaLnBrk="1" hangingPunct="1"/>
            <a:r>
              <a:rPr lang="es-MX" sz="1200" b="1" dirty="0"/>
              <a:t>C. Ezequiel Martínez Rodríguez</a:t>
            </a:r>
          </a:p>
        </p:txBody>
      </p:sp>
      <p:sp>
        <p:nvSpPr>
          <p:cNvPr id="10249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1556792"/>
            <a:ext cx="4948237" cy="719137"/>
          </a:xfrm>
          <a:prstGeom prst="roundRect">
            <a:avLst>
              <a:gd name="adj" fmla="val 2031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700" dirty="0"/>
              <a:t>SECRETARIO DEL H. AYUNTAMIENTO</a:t>
            </a:r>
            <a:endParaRPr lang="es-ES" sz="1700" dirty="0"/>
          </a:p>
          <a:p>
            <a:pPr algn="ctr" eaLnBrk="1" hangingPunct="1"/>
            <a:r>
              <a:rPr lang="es-ES" sz="1700" b="1" dirty="0"/>
              <a:t>Lic. Oscar Miguel Cortez Cibrián</a:t>
            </a:r>
          </a:p>
        </p:txBody>
      </p:sp>
      <p:sp>
        <p:nvSpPr>
          <p:cNvPr id="10250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3284984"/>
            <a:ext cx="3744913" cy="575816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ASISTENTE DE SECRETARIA</a:t>
            </a:r>
            <a:endParaRPr lang="es-ES" sz="1300" dirty="0"/>
          </a:p>
          <a:p>
            <a:pPr algn="ctr" eaLnBrk="1" hangingPunct="1"/>
            <a:r>
              <a:rPr lang="es-MX" sz="1400" b="1" dirty="0"/>
              <a:t>Marilyn Saucedo  González  </a:t>
            </a:r>
          </a:p>
        </p:txBody>
      </p:sp>
      <p:sp>
        <p:nvSpPr>
          <p:cNvPr id="10251" name="Rectangle 68"/>
          <p:cNvSpPr>
            <a:spLocks noChangeArrowheads="1"/>
          </p:cNvSpPr>
          <p:nvPr/>
        </p:nvSpPr>
        <p:spPr bwMode="auto">
          <a:xfrm>
            <a:off x="323528" y="4222750"/>
            <a:ext cx="3675385" cy="503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SECRETARIA B</a:t>
            </a:r>
          </a:p>
          <a:p>
            <a:pPr algn="ctr" eaLnBrk="1" hangingPunct="1"/>
            <a:r>
              <a:rPr lang="es-MX" sz="1300" b="1" dirty="0"/>
              <a:t> Cristina Robledo Rojas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555776" y="548680"/>
            <a:ext cx="3662363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SECRETARIA DEL H.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1022" name="Rectangle 6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796178">
            <a:off x="7524328" y="141277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0982" name="AutoShape 2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856" y="6309320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OFICIALIA CALIFICADORA  </a:t>
            </a:r>
          </a:p>
        </p:txBody>
      </p:sp>
      <p:pic>
        <p:nvPicPr>
          <p:cNvPr id="1026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88640"/>
            <a:ext cx="1368152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9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784" y="5013176"/>
            <a:ext cx="3635896" cy="5016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ES" sz="1200" dirty="0"/>
              <a:t>INSPECTOR DE FIZACALIZACION</a:t>
            </a:r>
          </a:p>
          <a:p>
            <a:pPr algn="ctr" eaLnBrk="1" hangingPunct="1"/>
            <a:r>
              <a:rPr lang="es-MX" sz="1200" b="1" dirty="0"/>
              <a:t>C. Héctor Javier Maldonado</a:t>
            </a:r>
          </a:p>
        </p:txBody>
      </p:sp>
      <p:sp>
        <p:nvSpPr>
          <p:cNvPr id="22" name="Line 45"/>
          <p:cNvSpPr>
            <a:spLocks noChangeShapeType="1"/>
          </p:cNvSpPr>
          <p:nvPr/>
        </p:nvSpPr>
        <p:spPr bwMode="auto">
          <a:xfrm flipH="1">
            <a:off x="4572000" y="5589240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8" name="AutoShape 2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263691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PLANEACION </a:t>
            </a:r>
          </a:p>
        </p:txBody>
      </p:sp>
      <p:sp>
        <p:nvSpPr>
          <p:cNvPr id="20" name="Line 46"/>
          <p:cNvSpPr>
            <a:spLocks noChangeShapeType="1"/>
          </p:cNvSpPr>
          <p:nvPr/>
        </p:nvSpPr>
        <p:spPr bwMode="auto">
          <a:xfrm flipH="1">
            <a:off x="1475656" y="1916832"/>
            <a:ext cx="568449" cy="72789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275856" y="1700808"/>
            <a:ext cx="2689225" cy="338138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OFICIALIA CALIFICADORA</a:t>
            </a:r>
          </a:p>
        </p:txBody>
      </p:sp>
      <p:sp>
        <p:nvSpPr>
          <p:cNvPr id="4507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87824" y="548680"/>
            <a:ext cx="3662363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SECRETARIA DEL H.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45083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669796">
            <a:off x="7308304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1229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3068960"/>
            <a:ext cx="5668963" cy="1392238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JUECES CALIFICADORES </a:t>
            </a:r>
          </a:p>
          <a:p>
            <a:pPr algn="ctr" eaLnBrk="1" hangingPunct="1"/>
            <a:endParaRPr lang="es-MX" dirty="0"/>
          </a:p>
          <a:p>
            <a:pPr algn="ctr" eaLnBrk="1" hangingPunct="1"/>
            <a:r>
              <a:rPr lang="es-MX" b="1" dirty="0"/>
              <a:t>Lic. Moisés Torres Alba</a:t>
            </a:r>
          </a:p>
          <a:p>
            <a:pPr algn="ctr" eaLnBrk="1" hangingPunct="1"/>
            <a:endParaRPr lang="es-MX" b="1" dirty="0"/>
          </a:p>
          <a:p>
            <a:pPr algn="ctr" eaLnBrk="1" hangingPunct="1"/>
            <a:r>
              <a:rPr lang="es-MX" b="1" dirty="0"/>
              <a:t>Lic. J Jesús Moreno de la Rosa</a:t>
            </a:r>
            <a:endParaRPr lang="es-ES" b="1" dirty="0"/>
          </a:p>
        </p:txBody>
      </p:sp>
      <p:pic>
        <p:nvPicPr>
          <p:cNvPr id="12298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8" name="Line 46"/>
          <p:cNvSpPr>
            <a:spLocks noChangeShapeType="1"/>
          </p:cNvSpPr>
          <p:nvPr/>
        </p:nvSpPr>
        <p:spPr bwMode="auto">
          <a:xfrm flipH="1" flipV="1">
            <a:off x="4571997" y="2132856"/>
            <a:ext cx="72010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5472627</TotalTime>
  <Words>2457</Words>
  <Application>Microsoft Office PowerPoint</Application>
  <PresentationFormat>Presentación en pantalla (4:3)</PresentationFormat>
  <Paragraphs>655</Paragraphs>
  <Slides>40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9" baseType="lpstr">
      <vt:lpstr>Arial</vt:lpstr>
      <vt:lpstr>Berlin Sans FB Demi</vt:lpstr>
      <vt:lpstr>Bookman Old Style</vt:lpstr>
      <vt:lpstr>Franklin Gothic Book</vt:lpstr>
      <vt:lpstr>Franklin Gothic Medium</vt:lpstr>
      <vt:lpstr>Monotype Corsiva</vt:lpstr>
      <vt:lpstr>Times New Roman</vt:lpstr>
      <vt:lpstr>Wingdings 2</vt:lpstr>
      <vt:lpstr>Viajes</vt:lpstr>
      <vt:lpstr>Presentación de PowerPoint</vt:lpstr>
      <vt:lpstr>Presentación de PowerPoint</vt:lpstr>
      <vt:lpstr>Presentación de PowerPoint</vt:lpstr>
      <vt:lpstr>Presentación de PowerPoint</vt:lpstr>
      <vt:lpstr>PRESIDENCIA</vt:lpstr>
      <vt:lpstr>Presentación de PowerPoint</vt:lpstr>
      <vt:lpstr>REGIDORES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Presidencia Municipal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Jimmy Mortem</dc:creator>
  <cp:lastModifiedBy>LENOVO THINKPAD</cp:lastModifiedBy>
  <cp:revision>1617</cp:revision>
  <cp:lastPrinted>2019-07-03T19:57:38Z</cp:lastPrinted>
  <dcterms:created xsi:type="dcterms:W3CDTF">2003-10-02T15:47:19Z</dcterms:created>
  <dcterms:modified xsi:type="dcterms:W3CDTF">2020-01-22T22:05:55Z</dcterms:modified>
</cp:coreProperties>
</file>