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  <p:sldMasterId id="2147484017" r:id="rId2"/>
  </p:sldMasterIdLst>
  <p:notesMasterIdLst>
    <p:notesMasterId r:id="rId45"/>
  </p:notesMasterIdLst>
  <p:handoutMasterIdLst>
    <p:handoutMasterId r:id="rId46"/>
  </p:handoutMasterIdLst>
  <p:sldIdLst>
    <p:sldId id="276" r:id="rId3"/>
    <p:sldId id="273" r:id="rId4"/>
    <p:sldId id="257" r:id="rId5"/>
    <p:sldId id="274" r:id="rId6"/>
    <p:sldId id="275" r:id="rId7"/>
    <p:sldId id="280" r:id="rId8"/>
    <p:sldId id="279" r:id="rId9"/>
    <p:sldId id="278" r:id="rId10"/>
    <p:sldId id="282" r:id="rId11"/>
    <p:sldId id="314" r:id="rId12"/>
    <p:sldId id="316" r:id="rId13"/>
    <p:sldId id="283" r:id="rId14"/>
    <p:sldId id="311" r:id="rId15"/>
    <p:sldId id="284" r:id="rId16"/>
    <p:sldId id="286" r:id="rId17"/>
    <p:sldId id="317" r:id="rId18"/>
    <p:sldId id="318" r:id="rId19"/>
    <p:sldId id="319" r:id="rId20"/>
    <p:sldId id="288" r:id="rId21"/>
    <p:sldId id="287" r:id="rId22"/>
    <p:sldId id="285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8" r:id="rId42"/>
    <p:sldId id="313" r:id="rId43"/>
    <p:sldId id="310" r:id="rId44"/>
  </p:sldIdLst>
  <p:sldSz cx="9144000" cy="6858000" type="screen4x3"/>
  <p:notesSz cx="7010400" cy="92964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099FF"/>
    <a:srgbClr val="FF9900"/>
    <a:srgbClr val="B2B2B2"/>
    <a:srgbClr val="33CCFF"/>
    <a:srgbClr val="FFFF99"/>
    <a:srgbClr val="333399"/>
    <a:srgbClr val="6600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0" autoAdjust="0"/>
    <p:restoredTop sz="96890" autoAdjust="0"/>
  </p:normalViewPr>
  <p:slideViewPr>
    <p:cSldViewPr>
      <p:cViewPr varScale="1">
        <p:scale>
          <a:sx n="70" d="100"/>
          <a:sy n="70" d="100"/>
        </p:scale>
        <p:origin x="1296" y="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434" y="0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059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434" y="8831059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5036129-E5CB-4518-8F5E-9B96C42879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060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434" y="0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830" y="4415529"/>
            <a:ext cx="5140742" cy="418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059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434" y="8831059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ABE60F0-4858-47D4-99F0-E758629522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20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F49E1-4FC7-4918-83A9-A5A411F9EDE3}" type="slidenum">
              <a:rPr lang="es-ES" smtClean="0"/>
              <a:pPr/>
              <a:t>1</a:t>
            </a:fld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01654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F6267A5-9F27-4EE3-9105-15146495BCA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3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chemeClr val="tx2">
                    <a:shade val="75000"/>
                  </a:schemeClr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F6267A5-9F27-4EE3-9105-15146495BCAE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08558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7/5/2021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2"/>
            <a:ext cx="2895600" cy="288925"/>
          </a:xfrm>
        </p:spPr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82113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15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7/5/2021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480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7/5/2021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27535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5" y="666750"/>
            <a:ext cx="4290556" cy="639762"/>
          </a:xfrm>
        </p:spPr>
        <p:txBody>
          <a:bodyPr anchor="ctr"/>
          <a:lstStyle>
            <a:lvl1pPr marL="0" indent="0">
              <a:buNone/>
              <a:defRPr sz="135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35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5" y="1316039"/>
            <a:ext cx="4290556" cy="3941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9"/>
            <a:ext cx="4288536" cy="3941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7/5/2021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88961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7/5/2021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990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7/5/2021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87901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9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15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7/5/2021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614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7/5/2021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15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684483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7/5/2021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5089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8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8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7/5/2021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86102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-26988"/>
            <a:ext cx="9144000" cy="131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Presidencia Municipal </a:t>
            </a:r>
          </a:p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San Felipe, Gto.</a:t>
            </a:r>
            <a:endParaRPr lang="es-ES" sz="40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4" name="Picture 7" descr="01 Logo AUTORIZAD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0" y="73025"/>
            <a:ext cx="92075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Eskudo 03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81963" y="207963"/>
            <a:ext cx="738187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4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2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7/5/2021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2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2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-26988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3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Presidencia Municipal </a:t>
            </a:r>
          </a:p>
          <a:p>
            <a:pPr algn="ctr" eaLnBrk="1" hangingPunct="1">
              <a:defRPr/>
            </a:pPr>
            <a:r>
              <a:rPr lang="es-MX" sz="3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San Felipe, Gto.</a:t>
            </a:r>
            <a:endParaRPr lang="es-ES" sz="30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4" name="Picture 7" descr="01 Logo AUTORIZAD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1" y="73027"/>
            <a:ext cx="92075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Eskudo 03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81964" y="207965"/>
            <a:ext cx="738187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203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27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257175" indent="-257175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57213" indent="-214313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1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22288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717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2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9146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slide" Target="slide8.xml"/><Relationship Id="rId4" Type="http://schemas.openxmlformats.org/officeDocument/2006/relationships/slide" Target="slid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275856" y="1700808"/>
            <a:ext cx="2689225" cy="338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OFICIALIA CALIFICADORA</a:t>
            </a:r>
          </a:p>
        </p:txBody>
      </p:sp>
      <p:sp>
        <p:nvSpPr>
          <p:cNvPr id="4507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87824" y="548680"/>
            <a:ext cx="3662363" cy="3746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SECRETARIA DEL H.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1229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3068960"/>
            <a:ext cx="5668963" cy="1392238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b="1" dirty="0"/>
              <a:t>JUECES CALIFICADORES </a:t>
            </a:r>
            <a:endParaRPr lang="es-MX" b="1" dirty="0" smtClean="0"/>
          </a:p>
          <a:p>
            <a:pPr algn="ctr" eaLnBrk="1" hangingPunct="1"/>
            <a:endParaRPr lang="es-MX" dirty="0"/>
          </a:p>
          <a:p>
            <a:pPr algn="ctr" eaLnBrk="1" hangingPunct="1"/>
            <a:r>
              <a:rPr lang="es-MX" b="1" dirty="0" smtClean="0"/>
              <a:t>Lic. Moisés Torres Alba</a:t>
            </a:r>
          </a:p>
          <a:p>
            <a:pPr algn="ctr" eaLnBrk="1" hangingPunct="1"/>
            <a:endParaRPr lang="es-MX" b="1" dirty="0"/>
          </a:p>
          <a:p>
            <a:pPr algn="ctr" eaLnBrk="1" hangingPunct="1"/>
            <a:r>
              <a:rPr lang="es-MX" b="1" dirty="0" smtClean="0"/>
              <a:t>Lic. J. Jesús Moreno de la Rosa</a:t>
            </a:r>
            <a:endParaRPr lang="es-ES" b="1" dirty="0"/>
          </a:p>
        </p:txBody>
      </p:sp>
      <p:pic>
        <p:nvPicPr>
          <p:cNvPr id="12298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8" name="Line 46"/>
          <p:cNvSpPr>
            <a:spLocks noChangeShapeType="1"/>
          </p:cNvSpPr>
          <p:nvPr/>
        </p:nvSpPr>
        <p:spPr bwMode="auto">
          <a:xfrm flipH="1" flipV="1">
            <a:off x="4571999" y="2038946"/>
            <a:ext cx="0" cy="103001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149592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47864" y="714076"/>
            <a:ext cx="2448272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prstClr val="white"/>
                </a:solidFill>
                <a:latin typeface="Berlin Sans FB Demi" pitchFamily="34" charset="0"/>
              </a:rPr>
              <a:t> PLANEACIÓN </a:t>
            </a:r>
            <a:endParaRPr lang="es-ES" sz="2400" b="1" dirty="0">
              <a:solidFill>
                <a:prstClr val="white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083890"/>
            <a:ext cx="2221673" cy="97722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4979" y="964448"/>
            <a:ext cx="1777238" cy="1216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3" y="1556792"/>
            <a:ext cx="4090594" cy="8453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0562" tIns="10281" rIns="20562" bIns="10281" anchor="ctr"/>
          <a:lstStyle/>
          <a:p>
            <a:pPr algn="ctr" eaLnBrk="1" hangingPunct="1"/>
            <a:r>
              <a:rPr lang="es-MX" sz="1600" dirty="0">
                <a:solidFill>
                  <a:prstClr val="black"/>
                </a:solidFill>
              </a:rPr>
              <a:t>DIRECTOR C </a:t>
            </a:r>
          </a:p>
          <a:p>
            <a:pPr algn="ctr" eaLnBrk="1" hangingPunct="1"/>
            <a:r>
              <a:rPr lang="es-MX" sz="1500" b="1" dirty="0">
                <a:solidFill>
                  <a:prstClr val="black"/>
                </a:solidFill>
              </a:rPr>
              <a:t>Lic. </a:t>
            </a:r>
            <a:r>
              <a:rPr lang="es-MX" sz="1500" b="1" dirty="0" smtClean="0">
                <a:solidFill>
                  <a:prstClr val="black"/>
                </a:solidFill>
              </a:rPr>
              <a:t>PEDRO JORGE PEREZ VILLA</a:t>
            </a:r>
            <a:endParaRPr lang="es-ES" sz="1500" b="1" dirty="0">
              <a:solidFill>
                <a:prstClr val="black"/>
              </a:solidFill>
            </a:endParaRPr>
          </a:p>
        </p:txBody>
      </p:sp>
      <p:sp>
        <p:nvSpPr>
          <p:cNvPr id="6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0" y="2850178"/>
            <a:ext cx="2880320" cy="494657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0562" tIns="10281" rIns="20562" bIns="10281" anchor="ctr"/>
          <a:lstStyle/>
          <a:p>
            <a:pPr algn="ctr" eaLnBrk="1" hangingPunct="1"/>
            <a:r>
              <a:rPr lang="es-MX" sz="1050" dirty="0">
                <a:solidFill>
                  <a:prstClr val="black"/>
                </a:solidFill>
              </a:rPr>
              <a:t> SECRETARIA F</a:t>
            </a:r>
            <a:endParaRPr lang="es-ES" sz="1050" dirty="0">
              <a:solidFill>
                <a:prstClr val="black"/>
              </a:solidFill>
            </a:endParaRPr>
          </a:p>
          <a:p>
            <a:pPr algn="ctr" eaLnBrk="1" hangingPunct="1"/>
            <a:r>
              <a:rPr lang="es-MX" sz="1200" b="1" dirty="0" smtClean="0">
                <a:solidFill>
                  <a:prstClr val="black"/>
                </a:solidFill>
              </a:rPr>
              <a:t>Brenda Itzel Monreal </a:t>
            </a:r>
            <a:r>
              <a:rPr lang="es-MX" sz="1200" b="1" dirty="0" err="1" smtClean="0">
                <a:solidFill>
                  <a:prstClr val="black"/>
                </a:solidFill>
              </a:rPr>
              <a:t>Rodriguez</a:t>
            </a:r>
            <a:endParaRPr lang="es-MX" sz="1200" b="1" dirty="0">
              <a:solidFill>
                <a:prstClr val="black"/>
              </a:solidFill>
            </a:endParaRPr>
          </a:p>
        </p:txBody>
      </p:sp>
      <p:sp>
        <p:nvSpPr>
          <p:cNvPr id="9" name="Line 46"/>
          <p:cNvSpPr>
            <a:spLocks noChangeShapeType="1"/>
          </p:cNvSpPr>
          <p:nvPr/>
        </p:nvSpPr>
        <p:spPr bwMode="auto">
          <a:xfrm flipH="1" flipV="1">
            <a:off x="6112609" y="2402886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67518" y="3517795"/>
            <a:ext cx="2760692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b="1" dirty="0">
                <a:solidFill>
                  <a:prstClr val="white"/>
                </a:solidFill>
                <a:latin typeface="Berlin Sans FB Demi" pitchFamily="34" charset="0"/>
              </a:rPr>
              <a:t> DESARROLLO URBANO </a:t>
            </a:r>
            <a:endParaRPr lang="es-ES" b="1" dirty="0">
              <a:solidFill>
                <a:prstClr val="white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10" name="Line 46"/>
          <p:cNvSpPr>
            <a:spLocks noChangeShapeType="1"/>
          </p:cNvSpPr>
          <p:nvPr/>
        </p:nvSpPr>
        <p:spPr bwMode="auto">
          <a:xfrm flipV="1">
            <a:off x="3347864" y="2402180"/>
            <a:ext cx="5808" cy="110037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55576" y="4397029"/>
            <a:ext cx="5112568" cy="760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0562" tIns="10281" rIns="20562" bIns="10281" anchor="ctr"/>
          <a:lstStyle/>
          <a:p>
            <a:pPr algn="ctr" eaLnBrk="1" hangingPunct="1"/>
            <a:r>
              <a:rPr lang="es-MX" sz="1500" dirty="0" smtClean="0">
                <a:solidFill>
                  <a:prstClr val="black"/>
                </a:solidFill>
              </a:rPr>
              <a:t> </a:t>
            </a:r>
            <a:r>
              <a:rPr lang="es-MX" sz="1400" dirty="0" smtClean="0">
                <a:solidFill>
                  <a:prstClr val="black"/>
                </a:solidFill>
              </a:rPr>
              <a:t>ENCARGADO DE LICITACIONES Y DESARROLLO URBANO</a:t>
            </a:r>
            <a:endParaRPr lang="es-MX" sz="1400" dirty="0">
              <a:solidFill>
                <a:prstClr val="black"/>
              </a:solidFill>
            </a:endParaRPr>
          </a:p>
          <a:p>
            <a:pPr algn="ctr" eaLnBrk="1" hangingPunct="1"/>
            <a:r>
              <a:rPr lang="es-MX" sz="1500" b="1" dirty="0" smtClean="0">
                <a:solidFill>
                  <a:prstClr val="black"/>
                </a:solidFill>
              </a:rPr>
              <a:t>C. Karina Aguiñaga Soria</a:t>
            </a:r>
            <a:endParaRPr lang="es-ES" sz="1500" b="1" dirty="0">
              <a:solidFill>
                <a:prstClr val="black"/>
              </a:solidFill>
            </a:endParaRPr>
          </a:p>
        </p:txBody>
      </p:sp>
      <p:sp>
        <p:nvSpPr>
          <p:cNvPr id="14" name="Line 46"/>
          <p:cNvSpPr>
            <a:spLocks noChangeShapeType="1"/>
          </p:cNvSpPr>
          <p:nvPr/>
        </p:nvSpPr>
        <p:spPr bwMode="auto">
          <a:xfrm flipH="1" flipV="1">
            <a:off x="3347864" y="3887127"/>
            <a:ext cx="0" cy="50990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157143"/>
      </p:ext>
    </p:extLst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836712"/>
            <a:ext cx="4248472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TESORERO  </a:t>
            </a:r>
            <a:r>
              <a:rPr lang="es-MX" dirty="0"/>
              <a:t>MUNICIPAL</a:t>
            </a:r>
          </a:p>
          <a:p>
            <a:pPr algn="ctr" eaLnBrk="1" hangingPunct="1"/>
            <a:r>
              <a:rPr lang="es-MX" b="1" dirty="0"/>
              <a:t>C.P. OLIVIA ORTIZ PEREZ </a:t>
            </a:r>
            <a:endParaRPr lang="es-ES" b="1" dirty="0"/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810" y="373641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CONSULTOR FISCAL</a:t>
            </a:r>
          </a:p>
          <a:p>
            <a:pPr algn="ctr" eaLnBrk="1" hangingPunct="1"/>
            <a:r>
              <a:rPr lang="es-MX" sz="1200" b="1" dirty="0" smtClean="0"/>
              <a:t>Lic. Marisol Ibarra Silva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67946" y="20114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COORDINADOR DE EGRESOS</a:t>
            </a:r>
          </a:p>
          <a:p>
            <a:pPr algn="ctr" eaLnBrk="1" hangingPunct="1"/>
            <a:r>
              <a:rPr lang="es-MX" sz="1200" b="1" dirty="0" smtClean="0"/>
              <a:t>C. Erika  Guadalupe Rodríguez Solís</a:t>
            </a:r>
          </a:p>
          <a:p>
            <a:pPr algn="ctr" eaLnBrk="1" hangingPunct="1"/>
            <a:endParaRPr lang="es-MX" sz="1200" dirty="0" smtClean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35118" y="36676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 OFICINA DE EGRESOS</a:t>
            </a:r>
          </a:p>
          <a:p>
            <a:pPr algn="ctr" eaLnBrk="1" hangingPunct="1"/>
            <a:r>
              <a:rPr lang="es-MX" sz="1200" b="1" dirty="0" smtClean="0"/>
              <a:t>T.S.U. J. Guadalupe Alonso Rodríguez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297" y="459115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INVENTARIO</a:t>
            </a:r>
          </a:p>
          <a:p>
            <a:pPr algn="ctr" eaLnBrk="1" hangingPunct="1"/>
            <a:r>
              <a:rPr lang="es-MX" sz="1200" b="1" dirty="0" smtClean="0"/>
              <a:t>C. Juan Pablo Carrera Martínez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 </a:t>
            </a:r>
            <a:endParaRPr lang="es-ES" sz="12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810" y="28981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 DE PROGRAMAS POR CONVENIO</a:t>
            </a:r>
          </a:p>
          <a:p>
            <a:pPr algn="ctr" eaLnBrk="1" hangingPunct="1"/>
            <a:r>
              <a:rPr lang="es-MX" sz="1200" b="1" dirty="0" smtClean="0"/>
              <a:t>T.S.U. Luz María Castillo Ortiz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63449" y="28629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DE GASTO CORRIENTE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Ing. Mayra Guadalupe Rodríguez Ligas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726" y="46005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 OFICINA DE INGRESOS</a:t>
            </a:r>
          </a:p>
          <a:p>
            <a:pPr algn="ctr" eaLnBrk="1" hangingPunct="1"/>
            <a:r>
              <a:rPr lang="es-MX" sz="1200" b="1" dirty="0" smtClean="0"/>
              <a:t>C.  María Daniela Flores Hernández 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 </a:t>
            </a:r>
            <a:endParaRPr lang="es-ES" sz="12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97728" y="20114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UNIDAD EGRESOS</a:t>
            </a:r>
          </a:p>
          <a:p>
            <a:pPr algn="ctr" eaLnBrk="1" hangingPunct="1"/>
            <a:r>
              <a:rPr lang="es-MX" sz="1200" b="1" dirty="0" smtClean="0"/>
              <a:t>Ing.  Juan Manuel Velázquez López </a:t>
            </a:r>
            <a:endParaRPr lang="es-MX" sz="1200" b="1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33934" y="544386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PLACERO MUNICIPAL</a:t>
            </a:r>
          </a:p>
          <a:p>
            <a:pPr algn="ctr" eaLnBrk="1" hangingPunct="1"/>
            <a:r>
              <a:rPr lang="es-MX" sz="1200" b="1" dirty="0" smtClean="0"/>
              <a:t>C. VACANTE </a:t>
            </a:r>
            <a:endParaRPr lang="es-MX" sz="1200" b="1" dirty="0"/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3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86937" y="260648"/>
            <a:ext cx="2464136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TESORERIA MUNICIPAL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4673114" y="1556320"/>
            <a:ext cx="14386" cy="40329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4211960" y="2347936"/>
            <a:ext cx="432048" cy="9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4644008" y="2348880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4716016" y="486916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4139952" y="321297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V="1">
            <a:off x="4716016" y="321297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V="1">
            <a:off x="4139952" y="4077072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V="1">
            <a:off x="4644008" y="4077072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4139952" y="486916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 flipV="1">
            <a:off x="4687500" y="558924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67139" y="278430"/>
            <a:ext cx="5562741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b="1" dirty="0" smtClean="0">
                <a:solidFill>
                  <a:schemeClr val="bg1"/>
                </a:solidFill>
                <a:latin typeface="Berlin Sans FB Demi" pitchFamily="34" charset="0"/>
              </a:rPr>
              <a:t>UNIDAD DE ACCESO A LA INFORMACION PUBLICA</a:t>
            </a:r>
            <a:endParaRPr lang="es-ES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330496"/>
            <a:ext cx="626469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TITULAR DE LA UNIDAD DE ACCESO A LA INFORMACIÓN</a:t>
            </a:r>
            <a:endParaRPr lang="es-MX" dirty="0"/>
          </a:p>
          <a:p>
            <a:pPr algn="ctr" eaLnBrk="1" hangingPunct="1"/>
            <a:r>
              <a:rPr lang="es-MX" b="1" dirty="0" smtClean="0"/>
              <a:t>C.  María Manuela Guerra Mares</a:t>
            </a:r>
            <a:endParaRPr lang="es-ES" b="1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43806" y="2636912"/>
            <a:ext cx="3744416" cy="7920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</a:t>
            </a:r>
          </a:p>
          <a:p>
            <a:pPr algn="ctr" eaLnBrk="1" hangingPunct="1"/>
            <a:r>
              <a:rPr lang="es-MX" sz="1200" dirty="0" smtClean="0"/>
              <a:t>Y ACCESO A LA INFORMACIÓN</a:t>
            </a:r>
          </a:p>
          <a:p>
            <a:pPr algn="ctr" eaLnBrk="1" hangingPunct="1"/>
            <a:r>
              <a:rPr lang="es-MX" sz="1200" b="1" dirty="0" smtClean="0"/>
              <a:t>C. Vacante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4716014" y="2049633"/>
            <a:ext cx="1" cy="58727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22306" y="260648"/>
            <a:ext cx="3993401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IMPUESTOS INMOBILIARIOS Y CATASTRO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35696" y="1124372"/>
            <a:ext cx="5760665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DIRECTOR C </a:t>
            </a:r>
          </a:p>
          <a:p>
            <a:pPr algn="ctr" eaLnBrk="1" hangingPunct="1"/>
            <a:r>
              <a:rPr lang="es-MX" b="1" dirty="0" smtClean="0"/>
              <a:t>Lic. Silvia Soto Claudio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81674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CAJERA Y ENCARGADA DE EJECUCION</a:t>
            </a:r>
          </a:p>
          <a:p>
            <a:pPr algn="ctr" eaLnBrk="1" hangingPunct="1"/>
            <a:r>
              <a:rPr lang="es-MX" sz="1200" b="1" dirty="0" smtClean="0"/>
              <a:t>C. Jessica Janette González Puente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03848" y="4420316"/>
            <a:ext cx="280831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NOTIFICADOR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Juan Daniel Macías Ortiz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07470" y="2802546"/>
            <a:ext cx="381647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REGULARIZACION DE PREDIOS </a:t>
            </a:r>
          </a:p>
          <a:p>
            <a:pPr algn="ctr" eaLnBrk="1" hangingPunct="1"/>
            <a:r>
              <a:rPr lang="es-MX" sz="1200" dirty="0" smtClean="0"/>
              <a:t>RUSTICOS Y URBANOS</a:t>
            </a:r>
          </a:p>
          <a:p>
            <a:pPr algn="ctr" eaLnBrk="1" hangingPunct="1"/>
            <a:r>
              <a:rPr lang="es-MX" sz="1200" b="1" dirty="0" smtClean="0"/>
              <a:t>C. Alfredo Israel Bueno Jasso</a:t>
            </a:r>
            <a:endParaRPr lang="es-MX" sz="1200" b="1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2627784" y="1844452"/>
            <a:ext cx="0" cy="92651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516216" y="1844452"/>
            <a:ext cx="0" cy="97229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427984" y="1844452"/>
            <a:ext cx="24" cy="25758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260648"/>
            <a:ext cx="3744415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AGUA POTABLE</a:t>
            </a:r>
          </a:p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Y ALCANTARILLADO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89093" y="1802059"/>
            <a:ext cx="5184576" cy="90904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DIRECTOR A </a:t>
            </a:r>
          </a:p>
          <a:p>
            <a:pPr algn="ctr" eaLnBrk="1" hangingPunct="1"/>
            <a:r>
              <a:rPr lang="es-MX" b="1" dirty="0" smtClean="0"/>
              <a:t>C. </a:t>
            </a:r>
            <a:r>
              <a:rPr lang="es-MX" b="1" dirty="0" smtClean="0"/>
              <a:t>NORMA VERONICA MEDELIN RODRIGUEZ</a:t>
            </a:r>
            <a:endParaRPr lang="es-MX" sz="2000" b="1" dirty="0" smtClean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7263" y="3637200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 INGRESOS  SAPAO</a:t>
            </a:r>
          </a:p>
          <a:p>
            <a:pPr algn="ctr" eaLnBrk="1" hangingPunct="1"/>
            <a:r>
              <a:rPr lang="es-MX" sz="1200" b="1" dirty="0" smtClean="0"/>
              <a:t>C. </a:t>
            </a:r>
            <a:endParaRPr lang="es-MX" sz="1200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81381" y="5112294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 CULTURA  DEL AGUA</a:t>
            </a:r>
          </a:p>
          <a:p>
            <a:pPr algn="ctr" eaLnBrk="1" hangingPunct="1"/>
            <a:r>
              <a:rPr lang="es-MX" sz="1200" b="1" dirty="0" smtClean="0"/>
              <a:t>C. Miguel Ángel Zamarripa Solís</a:t>
            </a:r>
            <a:endParaRPr lang="es-MX" sz="1200" b="1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228184" y="2736937"/>
            <a:ext cx="0" cy="54804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38979" y="3985684"/>
            <a:ext cx="2592338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TITULAR </a:t>
            </a:r>
          </a:p>
          <a:p>
            <a:pPr algn="ctr" eaLnBrk="1" hangingPunct="1"/>
            <a:r>
              <a:rPr lang="es-MX" sz="1200" b="1" dirty="0" smtClean="0"/>
              <a:t>C. José Amado Rodríguez Mora </a:t>
            </a:r>
            <a:endParaRPr lang="es-MX" sz="1200" b="1" dirty="0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6228184" y="3642828"/>
            <a:ext cx="0" cy="3428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1989093" y="4357279"/>
            <a:ext cx="10665" cy="5838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2924" y="4941167"/>
            <a:ext cx="2592338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COBRO Y CAJA</a:t>
            </a:r>
          </a:p>
          <a:p>
            <a:pPr algn="ctr" eaLnBrk="1" hangingPunct="1"/>
            <a:r>
              <a:rPr lang="es-MX" sz="1200" b="1" dirty="0" smtClean="0"/>
              <a:t>C. Gustavo Iván Parra Flores</a:t>
            </a:r>
            <a:endParaRPr lang="es-MX" sz="1200" b="1" dirty="0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 flipV="1">
            <a:off x="2699792" y="2711104"/>
            <a:ext cx="0" cy="92609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36828" y="312114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AUXILIAR DIRECCION SAPAO</a:t>
            </a:r>
          </a:p>
          <a:p>
            <a:pPr algn="ctr" eaLnBrk="1" hangingPunct="1"/>
            <a:r>
              <a:rPr lang="es-MX" sz="1200" b="1" dirty="0" smtClean="0"/>
              <a:t>C. Jesús Aguiñaga Arrona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6248911" y="4737601"/>
            <a:ext cx="0" cy="3428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4355976" y="1055232"/>
            <a:ext cx="0" cy="496489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3911724" y="1660065"/>
            <a:ext cx="912304" cy="18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911724" y="2452536"/>
            <a:ext cx="9123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99450" y="3037312"/>
            <a:ext cx="912697" cy="87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3943637" y="3860666"/>
            <a:ext cx="868509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6012185" y="4669616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130040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INSPECTOR DE RED DE AGUA POTABLE</a:t>
            </a:r>
          </a:p>
          <a:p>
            <a:pPr algn="ctr" eaLnBrk="1" hangingPunct="1"/>
            <a:r>
              <a:rPr lang="es-MX" sz="1200" b="1" dirty="0" smtClean="0"/>
              <a:t>C. José de Jesús Narváez Martínez</a:t>
            </a:r>
            <a:endParaRPr lang="es-MX" sz="1200" dirty="0"/>
          </a:p>
        </p:txBody>
      </p:sp>
      <p:sp>
        <p:nvSpPr>
          <p:cNvPr id="2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8" y="130040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INSPECTOR DE AGUA POTABLE</a:t>
            </a:r>
          </a:p>
          <a:p>
            <a:pPr algn="ctr" eaLnBrk="1" hangingPunct="1"/>
            <a:r>
              <a:rPr lang="es-MX" sz="1200" b="1" dirty="0" smtClean="0"/>
              <a:t>C. Arturo Narváez Piñón</a:t>
            </a:r>
            <a:endParaRPr lang="es-MX" sz="1200" dirty="0"/>
          </a:p>
        </p:txBody>
      </p:sp>
      <p:sp>
        <p:nvSpPr>
          <p:cNvPr id="2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2816608"/>
            <a:ext cx="3600450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BODEGUERO SAPAO</a:t>
            </a:r>
          </a:p>
          <a:p>
            <a:pPr algn="ctr" eaLnBrk="1" hangingPunct="1"/>
            <a:r>
              <a:rPr lang="es-MX" sz="1200" b="1" dirty="0" smtClean="0"/>
              <a:t>C. José Reyna López</a:t>
            </a:r>
            <a:endParaRPr lang="es-MX" sz="1200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7256" y="2168809"/>
            <a:ext cx="3624981" cy="556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FONTANERO DRENAJE</a:t>
            </a:r>
          </a:p>
          <a:p>
            <a:pPr algn="ctr" eaLnBrk="1" hangingPunct="1"/>
            <a:r>
              <a:rPr lang="es-MX" sz="1200" b="1" dirty="0" smtClean="0"/>
              <a:t>C. Juan Martin Narváez Piñón </a:t>
            </a:r>
            <a:endParaRPr lang="es-MX" sz="1200" b="1" dirty="0"/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274" y="2115433"/>
            <a:ext cx="3600450" cy="593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“D”</a:t>
            </a:r>
          </a:p>
          <a:p>
            <a:pPr algn="ctr" eaLnBrk="1" hangingPunct="1"/>
            <a:r>
              <a:rPr lang="es-MX" sz="1200" b="1" dirty="0" smtClean="0"/>
              <a:t>C. Juan Ortiz de la Rosa</a:t>
            </a:r>
            <a:endParaRPr lang="es-MX" sz="1200" dirty="0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8" y="2852565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FONTANERO</a:t>
            </a:r>
          </a:p>
          <a:p>
            <a:pPr algn="ctr" eaLnBrk="1" hangingPunct="1"/>
            <a:r>
              <a:rPr lang="es-MX" sz="1200" b="1" dirty="0" smtClean="0"/>
              <a:t>C. Ricardo Negrete Martínez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502" y="358306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FONTANERO</a:t>
            </a:r>
          </a:p>
          <a:p>
            <a:pPr algn="ctr" eaLnBrk="1" hangingPunct="1"/>
            <a:r>
              <a:rPr lang="es-MX" sz="1200" b="1" dirty="0" smtClean="0"/>
              <a:t>C. Rosalio Navarro Ayala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6999" y="353227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OPERADOR PTAR</a:t>
            </a:r>
          </a:p>
          <a:p>
            <a:pPr algn="ctr" eaLnBrk="1" hangingPunct="1"/>
            <a:r>
              <a:rPr lang="es-MX" sz="1200" b="1" dirty="0" smtClean="0"/>
              <a:t>C. Juan Anguiano Sandoval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7000" y="425235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OPERADOR PTAR</a:t>
            </a:r>
          </a:p>
          <a:p>
            <a:pPr algn="ctr" eaLnBrk="1" hangingPunct="1"/>
            <a:r>
              <a:rPr lang="es-MX" sz="1200" b="1" dirty="0" smtClean="0"/>
              <a:t>C. J. Carlos Rodríguez Reyes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8775" y="4970368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OPERADOR PTAR</a:t>
            </a:r>
          </a:p>
          <a:p>
            <a:pPr algn="ctr" eaLnBrk="1" hangingPunct="1"/>
            <a:r>
              <a:rPr lang="es-MX" sz="1200" b="1" dirty="0" smtClean="0"/>
              <a:t>C. Jesús Flores Gómez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3" y="4315151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AUXILIAR FONTANERO A</a:t>
            </a:r>
          </a:p>
          <a:p>
            <a:pPr algn="ctr" eaLnBrk="1" hangingPunct="1"/>
            <a:r>
              <a:rPr lang="es-MX" sz="1200" b="1" dirty="0" smtClean="0"/>
              <a:t>C. Juan Ramírez García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78167" y="5009126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AUXILIAR FONTANERO B</a:t>
            </a:r>
          </a:p>
          <a:p>
            <a:pPr algn="ctr" eaLnBrk="1" hangingPunct="1"/>
            <a:r>
              <a:rPr lang="es-MX" sz="1200" b="1" dirty="0" smtClean="0"/>
              <a:t>C. Efrén Mendoza González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H="1">
            <a:off x="3933784" y="4605607"/>
            <a:ext cx="844383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 flipH="1">
            <a:off x="3943638" y="5275189"/>
            <a:ext cx="844384" cy="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 flipH="1">
            <a:off x="4006519" y="6020131"/>
            <a:ext cx="34945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H="1">
            <a:off x="3943639" y="3860665"/>
            <a:ext cx="844383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66536" y="5703101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AUXILIAR FONTANERO E</a:t>
            </a:r>
          </a:p>
          <a:p>
            <a:pPr algn="ctr" eaLnBrk="1" hangingPunct="1"/>
            <a:r>
              <a:rPr lang="es-MX" sz="1200" b="1" dirty="0" smtClean="0"/>
              <a:t>C. José Eduardo Morquecho Martínez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29545" y="335153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TTITULAR DE PLANTA PTAR</a:t>
            </a:r>
          </a:p>
          <a:p>
            <a:pPr algn="ctr" eaLnBrk="1" hangingPunct="1"/>
            <a:r>
              <a:rPr lang="es-MX" sz="1200" b="1" dirty="0" smtClean="0"/>
              <a:t>C. Alfonso Celis Morales</a:t>
            </a:r>
            <a:endParaRPr lang="es-MX" sz="1200" dirty="0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 flipV="1">
            <a:off x="4229769" y="6020129"/>
            <a:ext cx="54839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05382" y="5758428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OPERADOR PTAR</a:t>
            </a:r>
          </a:p>
          <a:p>
            <a:pPr algn="ctr" eaLnBrk="1" hangingPunct="1"/>
            <a:r>
              <a:rPr lang="es-MX" sz="1200" b="1" dirty="0" smtClean="0"/>
              <a:t>C. José Luis Dávila Martínez</a:t>
            </a:r>
          </a:p>
          <a:p>
            <a:pPr algn="ctr" eaLnBrk="1" hangingPunct="1"/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338905837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260648"/>
            <a:ext cx="3744415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AGUA POTABLE</a:t>
            </a:r>
          </a:p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Y ALCANTARILLADO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4355976" y="1660064"/>
            <a:ext cx="0" cy="488560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3911724" y="1660065"/>
            <a:ext cx="912304" cy="18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911724" y="2452536"/>
            <a:ext cx="9123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99450" y="3037312"/>
            <a:ext cx="912697" cy="87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3943637" y="3860666"/>
            <a:ext cx="868509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4365830" y="6548924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130040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FONTANERO DRENAJE A</a:t>
            </a:r>
          </a:p>
          <a:p>
            <a:pPr algn="ctr" eaLnBrk="1" hangingPunct="1"/>
            <a:r>
              <a:rPr lang="es-MX" sz="1200" b="1" dirty="0" smtClean="0"/>
              <a:t>C. Francisco Flores López</a:t>
            </a:r>
            <a:endParaRPr lang="es-MX" sz="1200" dirty="0"/>
          </a:p>
        </p:txBody>
      </p:sp>
      <p:sp>
        <p:nvSpPr>
          <p:cNvPr id="2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7" y="2017645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LECTURISTA A</a:t>
            </a:r>
          </a:p>
          <a:p>
            <a:pPr algn="ctr" eaLnBrk="1" hangingPunct="1"/>
            <a:r>
              <a:rPr lang="es-MX" sz="1200" b="1" dirty="0" smtClean="0"/>
              <a:t>C. Marco Antonio Martínez Martínez</a:t>
            </a:r>
            <a:endParaRPr lang="es-MX" sz="1200" dirty="0"/>
          </a:p>
        </p:txBody>
      </p:sp>
      <p:sp>
        <p:nvSpPr>
          <p:cNvPr id="2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2816608"/>
            <a:ext cx="3600450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AUXILIAR PTAR</a:t>
            </a:r>
          </a:p>
          <a:p>
            <a:pPr algn="ctr" eaLnBrk="1" hangingPunct="1"/>
            <a:r>
              <a:rPr lang="es-MX" sz="1200" b="1" dirty="0" smtClean="0"/>
              <a:t>C. Jorge de Jesús Morales Chávez</a:t>
            </a:r>
            <a:endParaRPr lang="es-MX" sz="1200" dirty="0" smtClean="0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00229" y="2810411"/>
            <a:ext cx="3624981" cy="556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LECTURISTA A</a:t>
            </a:r>
          </a:p>
          <a:p>
            <a:pPr algn="ctr" eaLnBrk="1" hangingPunct="1"/>
            <a:r>
              <a:rPr lang="es-MX" sz="1200" b="1" dirty="0" smtClean="0"/>
              <a:t>C. Noé Navarro Lara </a:t>
            </a:r>
            <a:endParaRPr lang="es-MX" sz="1200" b="1" dirty="0"/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274" y="2115433"/>
            <a:ext cx="3600450" cy="593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FONTANERO DRENAJE B</a:t>
            </a:r>
          </a:p>
          <a:p>
            <a:pPr algn="ctr" eaLnBrk="1" hangingPunct="1"/>
            <a:r>
              <a:rPr lang="es-MX" sz="1200" b="1" dirty="0" smtClean="0"/>
              <a:t>C. Manuel Juárez Rangel</a:t>
            </a:r>
            <a:endParaRPr lang="es-MX" sz="1200" dirty="0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7" y="3439764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 smtClean="0"/>
              <a:t>POCERO COMUNIDAD EL POTRERO</a:t>
            </a:r>
          </a:p>
          <a:p>
            <a:pPr algn="ctr" eaLnBrk="1" hangingPunct="1"/>
            <a:r>
              <a:rPr lang="es-MX" sz="1200" b="1" dirty="0" smtClean="0"/>
              <a:t>C. Iván Galván Ortiz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146" y="4154660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POCERO COMUNIDAD JESUS MARIA</a:t>
            </a:r>
          </a:p>
          <a:p>
            <a:pPr algn="ctr" eaLnBrk="1" hangingPunct="1"/>
            <a:r>
              <a:rPr lang="es-MX" sz="1200" b="1" dirty="0" smtClean="0"/>
              <a:t>C. Rogelio Estrada Romero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6999" y="353227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POCERO COMUNIDAD LA TINAJA</a:t>
            </a:r>
          </a:p>
          <a:p>
            <a:pPr algn="ctr" eaLnBrk="1" hangingPunct="1"/>
            <a:r>
              <a:rPr lang="es-MX" sz="1200" b="1" dirty="0" smtClean="0"/>
              <a:t>C. Cristian Iván Sánchez Martínez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7000" y="425235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POCERO COMUNIDAD LA VENTA</a:t>
            </a:r>
          </a:p>
          <a:p>
            <a:pPr algn="ctr" eaLnBrk="1" hangingPunct="1"/>
            <a:r>
              <a:rPr lang="es-MX" sz="1200" b="1" dirty="0" smtClean="0"/>
              <a:t>C. Antonio Flores Martínez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8775" y="4970368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100" dirty="0" smtClean="0"/>
              <a:t>POCERO COMUNIDAD CUEVAS DE VISTA HERMOSA</a:t>
            </a:r>
          </a:p>
          <a:p>
            <a:pPr algn="ctr" eaLnBrk="1" hangingPunct="1"/>
            <a:r>
              <a:rPr lang="es-MX" sz="1200" b="1" dirty="0" smtClean="0"/>
              <a:t>C. Vicente Mata Espinoza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500" y="4819431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OPERADOR RAFA 20 DE NOVIEMBRE</a:t>
            </a:r>
          </a:p>
          <a:p>
            <a:pPr algn="ctr" eaLnBrk="1" hangingPunct="1"/>
            <a:r>
              <a:rPr lang="es-MX" sz="1200" b="1" dirty="0" smtClean="0"/>
              <a:t>C. Martin García Alvarado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501" y="5494597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OPERADOR RAFA LA HACIENDITA</a:t>
            </a:r>
          </a:p>
          <a:p>
            <a:pPr algn="ctr" eaLnBrk="1" hangingPunct="1"/>
            <a:r>
              <a:rPr lang="es-MX" sz="1200" b="1" dirty="0" smtClean="0"/>
              <a:t>C. José Guadalupe Moreno Salsa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73487" y="6225141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OPERADOR RAFA LA TINAJA</a:t>
            </a:r>
          </a:p>
          <a:p>
            <a:pPr algn="ctr" eaLnBrk="1" hangingPunct="1"/>
            <a:r>
              <a:rPr lang="es-MX" sz="1200" b="1" dirty="0" smtClean="0"/>
              <a:t>C. Sanjuana Moreno Armendáriz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H="1">
            <a:off x="3933784" y="4605607"/>
            <a:ext cx="844383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 flipH="1" flipV="1">
            <a:off x="3943638" y="5275191"/>
            <a:ext cx="868861" cy="171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 flipH="1" flipV="1">
            <a:off x="3943637" y="6019848"/>
            <a:ext cx="880390" cy="2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H="1">
            <a:off x="3943639" y="3860665"/>
            <a:ext cx="844383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6999" y="5666877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POCERO COMUNIDAD LA ESCONDIDA</a:t>
            </a:r>
          </a:p>
          <a:p>
            <a:pPr algn="ctr" eaLnBrk="1" hangingPunct="1"/>
            <a:r>
              <a:rPr lang="es-MX" sz="1200" b="1" dirty="0" smtClean="0"/>
              <a:t>C. J. Refugio Contreras Guerrero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7" y="1300407"/>
            <a:ext cx="3600450" cy="6648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LECTURISTA A</a:t>
            </a:r>
          </a:p>
          <a:p>
            <a:pPr algn="ctr" eaLnBrk="1" hangingPunct="1"/>
            <a:r>
              <a:rPr lang="es-MX" sz="1200" b="1" dirty="0" smtClean="0"/>
              <a:t>C. Guillermo Macías Mota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89980026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260648"/>
            <a:ext cx="3744415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AGUA POTABLE</a:t>
            </a:r>
          </a:p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Y ALCANTARILLADO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4352746" y="1660064"/>
            <a:ext cx="3230" cy="220060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3911724" y="1660065"/>
            <a:ext cx="912304" cy="18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911724" y="2452536"/>
            <a:ext cx="9123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99450" y="3037312"/>
            <a:ext cx="912697" cy="87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130040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RAFA JESUS MARIA</a:t>
            </a:r>
          </a:p>
          <a:p>
            <a:pPr algn="ctr" eaLnBrk="1" hangingPunct="1"/>
            <a:r>
              <a:rPr lang="es-MX" sz="1200" b="1" dirty="0" smtClean="0"/>
              <a:t>C. Josefina Guerra Balleza</a:t>
            </a:r>
            <a:endParaRPr lang="es-MX" sz="1200" dirty="0"/>
          </a:p>
        </p:txBody>
      </p:sp>
      <p:sp>
        <p:nvSpPr>
          <p:cNvPr id="2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8" y="130040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DE POTABILIZADORA LA ESCONDIDA</a:t>
            </a:r>
          </a:p>
          <a:p>
            <a:pPr algn="ctr" eaLnBrk="1" hangingPunct="1"/>
            <a:r>
              <a:rPr lang="es-MX" sz="1200" b="1" dirty="0" smtClean="0"/>
              <a:t>C. Víctor Alfonso López Flores</a:t>
            </a:r>
            <a:endParaRPr lang="es-MX" sz="1200" dirty="0"/>
          </a:p>
        </p:txBody>
      </p:sp>
      <p:sp>
        <p:nvSpPr>
          <p:cNvPr id="2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2816608"/>
            <a:ext cx="3600450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OPERADOR RAFA EL PAJARO</a:t>
            </a:r>
          </a:p>
          <a:p>
            <a:pPr algn="ctr" eaLnBrk="1" hangingPunct="1"/>
            <a:r>
              <a:rPr lang="es-MX" sz="1200" b="1" dirty="0" smtClean="0"/>
              <a:t>C. Ernesto Moreno Carreras</a:t>
            </a:r>
            <a:endParaRPr lang="es-MX" sz="1200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7256" y="2168809"/>
            <a:ext cx="3624981" cy="556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DE POTABILIZADORA GACHUPINES</a:t>
            </a:r>
          </a:p>
          <a:p>
            <a:pPr algn="ctr" eaLnBrk="1" hangingPunct="1"/>
            <a:r>
              <a:rPr lang="es-MX" sz="1200" b="1" dirty="0" smtClean="0"/>
              <a:t>C. Ana Bertha Olvera de la Rosa </a:t>
            </a:r>
            <a:endParaRPr lang="es-MX" sz="1200" b="1" dirty="0"/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274" y="2115433"/>
            <a:ext cx="3600450" cy="593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RAFA PUERTA DE LA AGUILILLA</a:t>
            </a:r>
          </a:p>
          <a:p>
            <a:pPr algn="ctr" eaLnBrk="1" hangingPunct="1"/>
            <a:r>
              <a:rPr lang="es-MX" sz="1200" b="1" dirty="0" smtClean="0"/>
              <a:t>C. Juan Jesús Duran Díaz</a:t>
            </a:r>
            <a:endParaRPr lang="es-MX" sz="1200" dirty="0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8" y="2852565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 smtClean="0"/>
              <a:t>ENC. DE POTABILIZADORA LA HACIENDITA</a:t>
            </a:r>
          </a:p>
          <a:p>
            <a:pPr algn="ctr" eaLnBrk="1" hangingPunct="1"/>
            <a:r>
              <a:rPr lang="es-MX" sz="1200" b="1" dirty="0" smtClean="0"/>
              <a:t>C. Martin Moreno Rosales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502" y="358306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ENC. DE POTABILIZADORA SANTA BARBARA</a:t>
            </a:r>
          </a:p>
          <a:p>
            <a:pPr algn="ctr" eaLnBrk="1" hangingPunct="1"/>
            <a:r>
              <a:rPr lang="es-MX" sz="1200" b="1" dirty="0" smtClean="0"/>
              <a:t>C. María Guadalupe Rodríguez Campos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H="1">
            <a:off x="4355974" y="3860666"/>
            <a:ext cx="4561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178263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b="1" dirty="0" smtClean="0">
                <a:solidFill>
                  <a:schemeClr val="bg1"/>
                </a:solidFill>
                <a:latin typeface="Berlin Sans FB Demi" pitchFamily="34" charset="0"/>
              </a:rPr>
              <a:t>COMPRAS MATERIALES Y SUMINISTROS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728192" cy="10081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88640"/>
            <a:ext cx="158417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71698" y="1274820"/>
            <a:ext cx="5400600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JEFE DE DEPARTAMENTO A</a:t>
            </a:r>
            <a:endParaRPr lang="es-MX" dirty="0"/>
          </a:p>
          <a:p>
            <a:pPr algn="ctr" eaLnBrk="1" hangingPunct="1"/>
            <a:r>
              <a:rPr lang="es-MX" b="1" dirty="0" smtClean="0"/>
              <a:t>Lic. Saúl Damián Aguiñaga Ortega</a:t>
            </a:r>
            <a:endParaRPr lang="es-ES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DE CONTROL PRESUPUESTAL</a:t>
            </a:r>
          </a:p>
          <a:p>
            <a:pPr algn="ctr" eaLnBrk="1" hangingPunct="1"/>
            <a:r>
              <a:rPr lang="es-MX" sz="1200" dirty="0" smtClean="0"/>
              <a:t>Y PARQUE VEHICULAR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Javier Parra Lozano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49289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</a:t>
            </a:r>
          </a:p>
          <a:p>
            <a:pPr algn="ctr" eaLnBrk="1" hangingPunct="1"/>
            <a:r>
              <a:rPr lang="es-MX" sz="1200" b="1" dirty="0" smtClean="0"/>
              <a:t>C. Ángel González Guerrero</a:t>
            </a:r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457200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4571998" y="2017251"/>
            <a:ext cx="0" cy="193909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385192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800" y="39330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 C. Jorge Adalberto Romo Tienda </a:t>
            </a:r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571998" y="4604050"/>
            <a:ext cx="1" cy="76916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79787" y="53732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MECANICO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  C. Ricardo Sánchez Lemus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332656"/>
            <a:ext cx="3024337" cy="31007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102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4206" y="0"/>
            <a:ext cx="3029794" cy="374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_s517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0" y="2143125"/>
            <a:ext cx="9144000" cy="2736850"/>
          </a:xfrm>
          <a:prstGeom prst="roundRect">
            <a:avLst>
              <a:gd name="adj" fmla="val 0"/>
            </a:avLst>
          </a:prstGeom>
          <a:noFill/>
          <a:ln w="34925" algn="ctr">
            <a:noFill/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27416" tIns="13708" rIns="27416" bIns="13708" anchor="ctr" anchorCtr="1"/>
          <a:lstStyle/>
          <a:p>
            <a:pPr algn="ctr" eaLnBrk="1" hangingPunct="1">
              <a:defRPr/>
            </a:pPr>
            <a:endParaRPr lang="es-MX" sz="4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ORGANIGRAMA</a:t>
            </a: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ADMINISTRACIÓN 2018-2021</a:t>
            </a: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“OCAMPO SOMOS TODOS”</a:t>
            </a:r>
          </a:p>
          <a:p>
            <a:pPr algn="ctr" eaLnBrk="1" hangingPunct="1">
              <a:defRPr/>
            </a:pPr>
            <a:r>
              <a:rPr lang="es-MX" sz="4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ABRIL-JUNIO</a:t>
            </a: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65505" y="1803164"/>
            <a:ext cx="3600450" cy="48856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DE NOMINA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Mariana Arellano de la Rosa </a:t>
            </a:r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12943" y="2616592"/>
            <a:ext cx="4248522" cy="5463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RECURSOS HUMANOS Y ADMINISTRACION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Karla Gricelda Bribiescas Mendoza</a:t>
            </a:r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7938" y="2597220"/>
            <a:ext cx="3888457" cy="5320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 RECUSOS HUMANOS Y NOMINA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María del Carmen Guerra Salazar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26758" y="4553743"/>
            <a:ext cx="4392488" cy="230425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Mariana Torres Macías</a:t>
            </a:r>
          </a:p>
          <a:p>
            <a:pPr algn="ctr" eaLnBrk="1" hangingPunct="1"/>
            <a:r>
              <a:rPr lang="es-MX" sz="1200" b="1" dirty="0" smtClean="0"/>
              <a:t>C. Alejandra Navarro Martínez </a:t>
            </a:r>
          </a:p>
          <a:p>
            <a:pPr algn="ctr" eaLnBrk="1" hangingPunct="1"/>
            <a:r>
              <a:rPr lang="es-MX" sz="1200" b="1" dirty="0" smtClean="0"/>
              <a:t>C. Gloria Nallely Martínez Navarro</a:t>
            </a:r>
          </a:p>
          <a:p>
            <a:pPr algn="ctr" eaLnBrk="1" hangingPunct="1"/>
            <a:r>
              <a:rPr lang="es-MX" sz="1200" b="1" dirty="0" smtClean="0"/>
              <a:t>C. Emma Guadalupe Rosas Espinosa</a:t>
            </a:r>
          </a:p>
          <a:p>
            <a:pPr algn="ctr" eaLnBrk="1" hangingPunct="1"/>
            <a:r>
              <a:rPr lang="es-MX" sz="1200" b="1" dirty="0" smtClean="0"/>
              <a:t>C. Martha Koraima Martínez Palomo</a:t>
            </a:r>
          </a:p>
          <a:p>
            <a:pPr algn="ctr" eaLnBrk="1" hangingPunct="1"/>
            <a:r>
              <a:rPr lang="es-MX" sz="1200" b="1" dirty="0" smtClean="0"/>
              <a:t>C. Eufemia Díaz Sánchez</a:t>
            </a:r>
          </a:p>
          <a:p>
            <a:pPr algn="ctr" eaLnBrk="1" hangingPunct="1"/>
            <a:r>
              <a:rPr lang="es-MX" sz="1200" b="1" dirty="0" smtClean="0"/>
              <a:t>C. Juana Arrona Díaz</a:t>
            </a:r>
          </a:p>
          <a:p>
            <a:pPr algn="ctr" eaLnBrk="1" hangingPunct="1"/>
            <a:r>
              <a:rPr lang="es-MX" sz="1200" b="1" dirty="0" smtClean="0"/>
              <a:t>C. Juana María Guzmán Godínez</a:t>
            </a:r>
          </a:p>
          <a:p>
            <a:pPr algn="ctr" eaLnBrk="1" hangingPunct="1"/>
            <a:r>
              <a:rPr lang="es-MX" sz="1200" b="1" dirty="0" smtClean="0"/>
              <a:t>C. Martin Robledo Sánchez</a:t>
            </a:r>
          </a:p>
          <a:p>
            <a:pPr algn="ctr" eaLnBrk="1" hangingPunct="1"/>
            <a:r>
              <a:rPr lang="es-MX" sz="1200" b="1" dirty="0" smtClean="0"/>
              <a:t>C. Juana Guzmán Contreras</a:t>
            </a:r>
          </a:p>
          <a:p>
            <a:pPr algn="ctr" eaLnBrk="1" hangingPunct="1"/>
            <a:r>
              <a:rPr lang="es-MX" sz="1200" b="1" dirty="0" smtClean="0"/>
              <a:t> C. Antonia Armendáriz Rodríguez</a:t>
            </a:r>
          </a:p>
          <a:p>
            <a:pPr algn="ctr" eaLnBrk="1" hangingPunct="1"/>
            <a:r>
              <a:rPr lang="es-MX" sz="1200" b="1" dirty="0" smtClean="0"/>
              <a:t> C. Candelaria Piña Martínez</a:t>
            </a:r>
          </a:p>
          <a:p>
            <a:pPr eaLnBrk="1" hangingPunct="1"/>
            <a:endParaRPr lang="es-MX" sz="1200" b="1" dirty="0" smtClean="0"/>
          </a:p>
          <a:p>
            <a:pPr eaLnBrk="1" hangingPunct="1"/>
            <a:r>
              <a:rPr lang="es-MX" sz="1200" b="1" dirty="0" smtClean="0"/>
              <a:t>  </a:t>
            </a:r>
          </a:p>
          <a:p>
            <a:pPr eaLnBrk="1" hangingPunct="1"/>
            <a:endParaRPr lang="es-MX" sz="1200" b="1" dirty="0" smtClean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418107" y="1412775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1768577" y="2127014"/>
            <a:ext cx="80181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1763688" y="2129588"/>
            <a:ext cx="0" cy="4676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6962883" y="2127014"/>
            <a:ext cx="0" cy="50653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6150447" y="2085459"/>
            <a:ext cx="812436" cy="1222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2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8208" y="3397096"/>
            <a:ext cx="3082925" cy="396875"/>
          </a:xfrm>
          <a:prstGeom prst="roundRect">
            <a:avLst>
              <a:gd name="adj" fmla="val 25894"/>
            </a:avLst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INTENDENCIA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1763688" y="3753867"/>
            <a:ext cx="0" cy="79987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5013176"/>
            <a:ext cx="4392488" cy="172856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Benjamín Aguilar  González</a:t>
            </a:r>
          </a:p>
          <a:p>
            <a:pPr algn="ctr" eaLnBrk="1" hangingPunct="1"/>
            <a:r>
              <a:rPr lang="es-MX" sz="1200" b="1" dirty="0" smtClean="0"/>
              <a:t>C. Francisco Veloz Cardona</a:t>
            </a:r>
          </a:p>
          <a:p>
            <a:pPr algn="ctr" eaLnBrk="1" hangingPunct="1"/>
            <a:r>
              <a:rPr lang="es-MX" sz="1200" b="1" dirty="0" smtClean="0"/>
              <a:t>C. J. Jesús Ruiz Rodríguez</a:t>
            </a:r>
          </a:p>
          <a:p>
            <a:pPr algn="ctr" eaLnBrk="1" hangingPunct="1"/>
            <a:r>
              <a:rPr lang="es-MX" sz="1200" b="1" dirty="0" smtClean="0"/>
              <a:t>C. Héctor Manuel Rodríguez Rosas  </a:t>
            </a:r>
          </a:p>
          <a:p>
            <a:pPr algn="ctr" eaLnBrk="1" hangingPunct="1"/>
            <a:r>
              <a:rPr lang="es-MX" sz="1200" b="1" dirty="0" smtClean="0"/>
              <a:t>C. Martin Castañón Zúñiga</a:t>
            </a:r>
          </a:p>
          <a:p>
            <a:pPr algn="ctr" eaLnBrk="1" hangingPunct="1"/>
            <a:r>
              <a:rPr lang="es-MX" sz="1200" b="1" dirty="0" smtClean="0"/>
              <a:t>C. J. Isabel Moreno</a:t>
            </a:r>
          </a:p>
          <a:p>
            <a:pPr algn="ctr" eaLnBrk="1" hangingPunct="1"/>
            <a:r>
              <a:rPr lang="es-MX" sz="1200" b="1" dirty="0" smtClean="0"/>
              <a:t>C. Crescencio Lozano González</a:t>
            </a:r>
          </a:p>
          <a:p>
            <a:pPr algn="ctr" eaLnBrk="1" hangingPunct="1"/>
            <a:r>
              <a:rPr lang="es-MX" sz="1200" b="1" dirty="0" smtClean="0"/>
              <a:t>C. J. Manuel Contreras Martínez</a:t>
            </a:r>
          </a:p>
          <a:p>
            <a:pPr algn="ctr" eaLnBrk="1" hangingPunct="1"/>
            <a:r>
              <a:rPr lang="es-MX" sz="1200" b="1" dirty="0" smtClean="0"/>
              <a:t>C. Eusebio Flores González</a:t>
            </a:r>
          </a:p>
          <a:p>
            <a:pPr eaLnBrk="1" hangingPunct="1"/>
            <a:endParaRPr lang="es-MX" sz="1200" b="1" dirty="0" smtClean="0"/>
          </a:p>
          <a:p>
            <a:pPr eaLnBrk="1" hangingPunct="1"/>
            <a:r>
              <a:rPr lang="es-MX" sz="1200" b="1" dirty="0" smtClean="0"/>
              <a:t>  </a:t>
            </a:r>
          </a:p>
          <a:p>
            <a:pPr eaLnBrk="1" hangingPunct="1"/>
            <a:endParaRPr lang="es-MX" sz="1200" b="1" dirty="0" smtClean="0"/>
          </a:p>
        </p:txBody>
      </p:sp>
      <p:sp>
        <p:nvSpPr>
          <p:cNvPr id="21" name="AutoShape 2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48064" y="3356992"/>
            <a:ext cx="3082925" cy="396875"/>
          </a:xfrm>
          <a:prstGeom prst="roundRect">
            <a:avLst>
              <a:gd name="adj" fmla="val 25894"/>
            </a:avLst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VELADORES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6660107" y="3789413"/>
            <a:ext cx="125" cy="11920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Rectangl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93192" y="278430"/>
            <a:ext cx="2510623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b="1" dirty="0" smtClean="0">
                <a:solidFill>
                  <a:schemeClr val="bg1"/>
                </a:solidFill>
                <a:latin typeface="Berlin Sans FB Demi" pitchFamily="34" charset="0"/>
              </a:rPr>
              <a:t> RECURSOS HUMANOS</a:t>
            </a:r>
            <a:endParaRPr lang="es-ES" b="1" dirty="0">
              <a:solidFill>
                <a:schemeClr val="bg1"/>
              </a:solidFill>
              <a:latin typeface="Berlin Sans FB Demi" pitchFamily="34" charset="0"/>
              <a:hlinkClick r:id="rId6" action="ppaction://hlinksldjump"/>
            </a:endParaRPr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809338"/>
            <a:ext cx="4752527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DIRECTOR DE RECURSOS HUMANOS</a:t>
            </a:r>
            <a:endParaRPr lang="es-MX" sz="1600" b="1" dirty="0" smtClean="0"/>
          </a:p>
          <a:p>
            <a:pPr algn="ctr" eaLnBrk="1" hangingPunct="1"/>
            <a:r>
              <a:rPr lang="es-MX" sz="1600" b="1" dirty="0" smtClean="0"/>
              <a:t>Ing. Genaro Erik Lara Aviléz</a:t>
            </a:r>
            <a:endParaRPr lang="es-MX" sz="16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CONTRALOR MUNICIPAL</a:t>
            </a:r>
            <a:endParaRPr lang="es-MX" dirty="0"/>
          </a:p>
          <a:p>
            <a:pPr algn="ctr" eaLnBrk="1" hangingPunct="1"/>
            <a:r>
              <a:rPr lang="es-MX" b="1" dirty="0" smtClean="0"/>
              <a:t>Lic. Olga Leticia Ramírez López </a:t>
            </a:r>
            <a:endParaRPr lang="es-ES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896544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CONTRALORIA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35695" y="3662561"/>
            <a:ext cx="3240385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AUDITORIA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Sonia Rojas Herrera </a:t>
            </a:r>
            <a:endParaRPr lang="es-MX" sz="1200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 flipV="1">
            <a:off x="4572000" y="1844824"/>
            <a:ext cx="0" cy="57680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35695" y="4964296"/>
            <a:ext cx="324760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QUEJAS, DENUNCIAS Y SUGERENCIAS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Diana Isabel Mendoza Vázquez</a:t>
            </a:r>
            <a:endParaRPr lang="es-MX" sz="12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6367" y="4964296"/>
            <a:ext cx="302433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AUXILAR EN CONTRALORIA A</a:t>
            </a:r>
          </a:p>
          <a:p>
            <a:pPr algn="ctr" eaLnBrk="1" hangingPunct="1"/>
            <a:r>
              <a:rPr lang="es-MX" sz="1200" b="1" dirty="0" smtClean="0"/>
              <a:t>C. José de Jesús González Pedroza</a:t>
            </a:r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6367" y="3645875"/>
            <a:ext cx="302433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EVALUACION Y CONTROL  DE OBRA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Ramón Gómez Ortega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55751" y="2352789"/>
            <a:ext cx="432053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JURIDICO</a:t>
            </a:r>
          </a:p>
          <a:p>
            <a:pPr algn="ctr" eaLnBrk="1" hangingPunct="1"/>
            <a:r>
              <a:rPr lang="es-MX" sz="1200" b="1" dirty="0" smtClean="0"/>
              <a:t>Lic. Miguel Ángel Rangel Matehuala </a:t>
            </a:r>
            <a:endParaRPr lang="es-MX" sz="1200" dirty="0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3275856" y="3003168"/>
            <a:ext cx="2275" cy="65403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6588224" y="3014388"/>
            <a:ext cx="0" cy="64281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6588224" y="4310261"/>
            <a:ext cx="2275" cy="6287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3280799" y="4304034"/>
            <a:ext cx="2275" cy="65403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Berlin Sans FB Demi" pitchFamily="34" charset="0"/>
              </a:rPr>
              <a:t>OBRAS PUBLICAS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1617921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DIRECTOR A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Ing. </a:t>
            </a:r>
            <a:r>
              <a:rPr lang="es-MX" sz="1600" b="1" dirty="0" smtClean="0"/>
              <a:t>LIZETH GUADALUPE PRADO</a:t>
            </a:r>
            <a:endParaRPr lang="es-ES" sz="1600" b="1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3518" y="2708920"/>
            <a:ext cx="360050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SUBDIRECTOR DE OBRA PUBLICA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Ing. José Federico Vázquez Martínez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636912"/>
            <a:ext cx="3240360" cy="7197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OBRA 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Ing. Sergio Eliuth  Villegas Valdez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5948" y="3608834"/>
            <a:ext cx="320649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OBRA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Víctor Manuel Herrera Guerrero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59" y="3620656"/>
            <a:ext cx="338437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SUPERVISOR DE </a:t>
            </a:r>
            <a:r>
              <a:rPr lang="es-MX" sz="1200" dirty="0" smtClean="0"/>
              <a:t>OBRA C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Ing. Christopher Enrique González Rodríguez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788023" y="2348880"/>
            <a:ext cx="1" cy="251682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283968" y="292494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4283968" y="3932682"/>
            <a:ext cx="1041980" cy="645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7385" y="453003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ASISTENTE DE OBRAS PUBLICAS 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Margarita Martínez Camacho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4283969" y="4865709"/>
            <a:ext cx="504056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RURAL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DIRECTOR C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C. José de Jesús Aranda Esquivel </a:t>
            </a:r>
            <a:endParaRPr lang="es-ES" sz="16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791" y="375833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RURAL B</a:t>
            </a:r>
          </a:p>
          <a:p>
            <a:pPr algn="ctr" eaLnBrk="1" hangingPunct="1"/>
            <a:r>
              <a:rPr lang="es-MX" sz="1200" b="1" dirty="0" smtClean="0"/>
              <a:t>Marisol Bernal Rodríguez</a:t>
            </a:r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02" y="25290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RURAL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Rosa María Romero Serrano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5649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RURAL A</a:t>
            </a:r>
          </a:p>
          <a:p>
            <a:pPr algn="ctr" eaLnBrk="1" hangingPunct="1"/>
            <a:r>
              <a:rPr lang="es-MX" sz="1200" b="1" dirty="0" smtClean="0"/>
              <a:t>C. Emidio  Márquez Barrientos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139952" y="2852936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4716016" y="1870883"/>
            <a:ext cx="11487" cy="18813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27784" y="260648"/>
            <a:ext cx="4104456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43708" y="892257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DIRECTOR C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T.S.U. Francisco  Villegas González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1231" y="1741268"/>
            <a:ext cx="3600450" cy="42822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SUBDIRECTOR DE DESARROLLO SOCIAL</a:t>
            </a:r>
          </a:p>
          <a:p>
            <a:pPr algn="ctr" eaLnBrk="1" hangingPunct="1"/>
            <a:r>
              <a:rPr lang="es-MX" sz="1200" b="1" dirty="0" smtClean="0"/>
              <a:t>C. Lorena Macías Salas</a:t>
            </a:r>
            <a:endParaRPr lang="es-MX" sz="12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356" y="2246035"/>
            <a:ext cx="3586325" cy="4433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COORDINADOR ATENCION AL MIGRANTE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Juan Ángel Sotelo Jaras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607" y="3245635"/>
            <a:ext cx="3558074" cy="40710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Luis Fernando Rodríguez Rodríguez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7103" y="2746129"/>
            <a:ext cx="3602258" cy="38561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Alfredo Guerrero Hernández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85216" y="3749450"/>
            <a:ext cx="3600450" cy="45847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E</a:t>
            </a:r>
          </a:p>
          <a:p>
            <a:pPr algn="ctr" eaLnBrk="1" hangingPunct="1"/>
            <a:r>
              <a:rPr lang="es-MX" sz="1200" b="1" dirty="0" smtClean="0"/>
              <a:t>C. Jaqueline Gómez Reyes</a:t>
            </a:r>
            <a:endParaRPr lang="es-MX" sz="1200" b="1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7103" y="2193264"/>
            <a:ext cx="3600450" cy="48266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D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Sandra Macías García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69844" y="1714162"/>
            <a:ext cx="3600450" cy="44258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COORDINADOR DE PROMOCION SOCIAL</a:t>
            </a:r>
          </a:p>
          <a:p>
            <a:pPr algn="ctr" eaLnBrk="1" hangingPunct="1"/>
            <a:r>
              <a:rPr lang="es-MX" sz="1200" b="1" dirty="0" smtClean="0"/>
              <a:t>C. Elizabeth Huerta Robledo</a:t>
            </a:r>
            <a:endParaRPr lang="es-MX" sz="1200" b="1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570656" y="1626065"/>
            <a:ext cx="1343" cy="262361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959932" y="3456324"/>
            <a:ext cx="1317171" cy="109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989612" y="2420888"/>
            <a:ext cx="131118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3931681" y="1916832"/>
            <a:ext cx="1339433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97739" y="4314253"/>
            <a:ext cx="3312368" cy="4999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r>
              <a:rPr lang="es-MX" sz="1100" b="1" dirty="0" smtClean="0"/>
              <a:t>ENCARGADO CCA LOCALIDAD LA ESCONDIDA</a:t>
            </a:r>
          </a:p>
          <a:p>
            <a:pPr algn="ctr" eaLnBrk="1" hangingPunct="1"/>
            <a:r>
              <a:rPr lang="es-MX" sz="1100" b="1" dirty="0" smtClean="0"/>
              <a:t>VACANTE</a:t>
            </a:r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4920" y="2791468"/>
            <a:ext cx="3600450" cy="33235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</a:t>
            </a:r>
            <a:r>
              <a:rPr lang="es-MX" sz="1200" dirty="0"/>
              <a:t>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Víctor Ramón Solís García</a:t>
            </a:r>
            <a:endParaRPr lang="es-MX" sz="1200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3931681" y="2963256"/>
            <a:ext cx="1336355" cy="17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5882" y="3761729"/>
            <a:ext cx="3600450" cy="48411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C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Wendy Yamilet Estrella Martínez</a:t>
            </a:r>
            <a:endParaRPr lang="es-MX" sz="1200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>
            <a:off x="3974773" y="3993987"/>
            <a:ext cx="1281594" cy="17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7103" y="3174871"/>
            <a:ext cx="3600450" cy="48580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</a:t>
            </a:r>
            <a:r>
              <a:rPr lang="es-MX" sz="1200" dirty="0"/>
              <a:t>F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Alexis Emmanuel Castillo Rodríguez</a:t>
            </a:r>
            <a:endParaRPr lang="es-MX" sz="1200" dirty="0"/>
          </a:p>
        </p:txBody>
      </p:sp>
      <p:sp>
        <p:nvSpPr>
          <p:cNvPr id="29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45576" y="5514551"/>
            <a:ext cx="1529134" cy="30777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400" b="1" dirty="0" smtClean="0">
                <a:solidFill>
                  <a:schemeClr val="bg1"/>
                </a:solidFill>
                <a:latin typeface="Berlin Sans FB Demi" pitchFamily="34" charset="0"/>
              </a:rPr>
              <a:t>CCA´S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3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88499" y="4884342"/>
            <a:ext cx="3312368" cy="4999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r>
              <a:rPr lang="es-MX" sz="1100" b="1" dirty="0" smtClean="0"/>
              <a:t>ENCARGADO CCA LOCALIDAD EL TORREON</a:t>
            </a:r>
          </a:p>
          <a:p>
            <a:pPr algn="ctr" eaLnBrk="1" hangingPunct="1"/>
            <a:r>
              <a:rPr lang="es-MX" sz="1100" b="1" dirty="0" smtClean="0"/>
              <a:t>C. María del Carmen García Colchado</a:t>
            </a:r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3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88499" y="5427718"/>
            <a:ext cx="3312368" cy="4999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r>
              <a:rPr lang="es-MX" sz="1100" b="1" dirty="0" smtClean="0"/>
              <a:t>ENCARGADO CCA LOC. SANTA BARBARA</a:t>
            </a:r>
          </a:p>
          <a:p>
            <a:pPr algn="ctr" eaLnBrk="1" hangingPunct="1"/>
            <a:r>
              <a:rPr lang="es-MX" sz="1100" b="1" dirty="0" smtClean="0"/>
              <a:t>C. Juan Daniel Rodríguez Carranza</a:t>
            </a:r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00338" y="5985579"/>
            <a:ext cx="3312368" cy="4999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r>
              <a:rPr lang="es-MX" sz="1100" b="1" dirty="0" smtClean="0"/>
              <a:t>ENCARGADO CCA LOCALIDAD EL TORREON</a:t>
            </a:r>
          </a:p>
          <a:p>
            <a:pPr algn="ctr" eaLnBrk="1" hangingPunct="1"/>
            <a:r>
              <a:rPr lang="es-MX" sz="1100" b="1" dirty="0" smtClean="0"/>
              <a:t>C. María del Carmen García Colchado</a:t>
            </a:r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3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88499" y="6528955"/>
            <a:ext cx="3321608" cy="4999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r>
              <a:rPr lang="es-MX" sz="1100" b="1" dirty="0" smtClean="0"/>
              <a:t>ENCARGADO CCA LOC. LAS TROJES</a:t>
            </a:r>
          </a:p>
          <a:p>
            <a:pPr algn="ctr" eaLnBrk="1" hangingPunct="1"/>
            <a:r>
              <a:rPr lang="es-MX" sz="1100" b="1" dirty="0" smtClean="0"/>
              <a:t>C. Gabriela Anabel Ávila Padilla</a:t>
            </a:r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75220" y="832465"/>
            <a:ext cx="4953600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Berlin Sans FB Demi" pitchFamily="34" charset="0"/>
              </a:rPr>
              <a:t>DESARROLLO ECONOMICO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3356420"/>
            <a:ext cx="3657751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DESARROLLO ECONOMICO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Paloma del Sagrario Contreras Dávila</a:t>
            </a:r>
            <a:endParaRPr lang="es-MX" sz="1200" dirty="0"/>
          </a:p>
        </p:txBody>
      </p:sp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35696" y="1944036"/>
            <a:ext cx="5832648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DIRECTOR C</a:t>
            </a:r>
            <a:endParaRPr lang="es-MX" dirty="0"/>
          </a:p>
          <a:p>
            <a:pPr algn="ctr" eaLnBrk="1" hangingPunct="1"/>
            <a:r>
              <a:rPr lang="es-MX" b="1" dirty="0" smtClean="0"/>
              <a:t>Lic. Josephine Viridiana Salcedo Andrade</a:t>
            </a:r>
            <a:endParaRPr lang="es-ES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35771" y="45657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DESARROLLO ECONOMICO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Omar Joel Contreras  García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3364166"/>
            <a:ext cx="3585793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DESARROLLO ECONOMICO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Luz María  Moreno Guzmán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837263" y="3688016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499992" y="2657926"/>
            <a:ext cx="0" cy="190782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EDUCATIVO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DIRECTOR C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Lic. Yessenia García Lira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7920" y="211704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Jesica Ortiz Díaz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664697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C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Juan Diego Barrientos Orta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4796" y="28816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 </a:t>
            </a:r>
            <a:r>
              <a:rPr lang="es-MX" sz="1200" b="1" dirty="0" smtClean="0"/>
              <a:t>B</a:t>
            </a:r>
          </a:p>
          <a:p>
            <a:pPr algn="ctr" eaLnBrk="1" hangingPunct="1"/>
            <a:r>
              <a:rPr lang="es-MX" sz="1200" b="1" dirty="0" smtClean="0"/>
              <a:t>C.  Jaqueline Escalante Alonso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12800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 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Jennifer Alejandra Castillo Piñón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967923"/>
            <a:ext cx="3599254" cy="58446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400" b="1" dirty="0" smtClean="0"/>
          </a:p>
          <a:p>
            <a:pPr algn="ctr" eaLnBrk="1" hangingPunct="1"/>
            <a:r>
              <a:rPr lang="es-MX" sz="1200" dirty="0" smtClean="0"/>
              <a:t>ENC.  CENTRO COMUNITARIO LA HACIENDITA</a:t>
            </a:r>
          </a:p>
          <a:p>
            <a:pPr algn="ctr" eaLnBrk="1" hangingPunct="1"/>
            <a:r>
              <a:rPr lang="es-MX" sz="1400" b="1" dirty="0" smtClean="0"/>
              <a:t>C. Lizette Herrera Sánchez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499991" y="1627855"/>
            <a:ext cx="1147" cy="23753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3851920" y="2492896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3836842" y="3205536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3836842" y="4003175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03089" y="2894808"/>
            <a:ext cx="360829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D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Armando Rosales Cedillo</a:t>
            </a:r>
            <a:endParaRPr lang="es-MX" sz="1200" dirty="0"/>
          </a:p>
        </p:txBody>
      </p:sp>
      <p:sp>
        <p:nvSpPr>
          <p:cNvPr id="10" name="Rectángulo 9"/>
          <p:cNvSpPr/>
          <p:nvPr/>
        </p:nvSpPr>
        <p:spPr>
          <a:xfrm>
            <a:off x="1499324" y="4724309"/>
            <a:ext cx="11047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s-MX" sz="1600" b="1" dirty="0"/>
              <a:t>CASSA´S</a:t>
            </a:r>
            <a:endParaRPr lang="es-MX" sz="2000" b="1" dirty="0"/>
          </a:p>
        </p:txBody>
      </p:sp>
      <p:sp>
        <p:nvSpPr>
          <p:cNvPr id="2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4796" y="567669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Auxiliar Centro Comunitario La Haciendita</a:t>
            </a:r>
          </a:p>
          <a:p>
            <a:pPr algn="ctr" eaLnBrk="1" hangingPunct="1"/>
            <a:r>
              <a:rPr lang="es-MX" sz="1400" b="1" dirty="0" smtClean="0"/>
              <a:t>C. Mayra Díaz Herrera</a:t>
            </a:r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3942763"/>
            <a:ext cx="360829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BIBLIOTECARIO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Omar Emmanuel Rodríguez Araiza </a:t>
            </a:r>
            <a:endParaRPr lang="es-MX" sz="1200" dirty="0"/>
          </a:p>
        </p:txBody>
      </p:sp>
      <p:sp>
        <p:nvSpPr>
          <p:cNvPr id="2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53542" y="4711273"/>
            <a:ext cx="367482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BIBLIOTECARIO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Gabriela Reyna Serrano</a:t>
            </a:r>
            <a:endParaRPr lang="es-MX" sz="1200" dirty="0"/>
          </a:p>
        </p:txBody>
      </p:sp>
      <p:sp>
        <p:nvSpPr>
          <p:cNvPr id="2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54738" y="5438319"/>
            <a:ext cx="367363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BIBLIOTECARIO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Eva Jasso Mendoza</a:t>
            </a:r>
            <a:endParaRPr lang="es-MX" sz="1200" dirty="0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53542" y="6165365"/>
            <a:ext cx="360829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BIBLIOTECARIO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 de la Luz Martínez Gómez</a:t>
            </a:r>
            <a:endParaRPr lang="es-MX" sz="1200" dirty="0"/>
          </a:p>
        </p:txBody>
      </p:sp>
      <p:sp>
        <p:nvSpPr>
          <p:cNvPr id="27" name="Rectángulo 26"/>
          <p:cNvSpPr/>
          <p:nvPr/>
        </p:nvSpPr>
        <p:spPr>
          <a:xfrm>
            <a:off x="6059992" y="3663318"/>
            <a:ext cx="18165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s-MX" b="1" dirty="0"/>
              <a:t>BIBLIOTECAS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COMUNICACIÓN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JEFE DE</a:t>
            </a:r>
            <a:r>
              <a:rPr lang="es-MX" sz="1600" dirty="0" smtClean="0"/>
              <a:t> DEPARTAMENTO A </a:t>
            </a:r>
            <a:endParaRPr lang="es-MX" sz="1600" dirty="0"/>
          </a:p>
          <a:p>
            <a:pPr algn="ctr" eaLnBrk="1" hangingPunct="1"/>
            <a:r>
              <a:rPr lang="es-MX" b="1" dirty="0" smtClean="0"/>
              <a:t>C. José de Jesús Lomelí Flores</a:t>
            </a:r>
            <a:endParaRPr lang="es-ES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SUBDIRECTOR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Daniela Martínez Navarro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31" y="311810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 Ricardo Solís García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María Guadalupe Rodríguez Méndez</a:t>
            </a:r>
            <a:endParaRPr lang="es-MX" sz="1200" dirty="0"/>
          </a:p>
        </p:txBody>
      </p:sp>
      <p:sp>
        <p:nvSpPr>
          <p:cNvPr id="13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6096" y="4725144"/>
            <a:ext cx="3168352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INFORMATICA </a:t>
            </a:r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57332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DE INFORMATICA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Clemente Pérez Martínez </a:t>
            </a:r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4572000" y="3477776"/>
            <a:ext cx="720031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572000" y="4941168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51920" y="2564904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33123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6948264" y="5085184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CASA DE LA CULTURA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 smtClean="0"/>
              <a:t> </a:t>
            </a:r>
            <a:r>
              <a:rPr lang="es-MX" dirty="0" smtClean="0"/>
              <a:t>DIRECTOR C</a:t>
            </a:r>
            <a:endParaRPr lang="es-MX" dirty="0"/>
          </a:p>
          <a:p>
            <a:pPr algn="ctr" eaLnBrk="1" hangingPunct="1"/>
            <a:r>
              <a:rPr lang="es-MX" b="1" dirty="0" smtClean="0"/>
              <a:t>C. José Ramiro Rangel Ortiz  </a:t>
            </a:r>
            <a:endParaRPr lang="es-ES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775" y="21544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TITULAR DE TURISMO</a:t>
            </a:r>
          </a:p>
          <a:p>
            <a:pPr algn="ctr" eaLnBrk="1" hangingPunct="1"/>
            <a:r>
              <a:rPr lang="es-MX" sz="1400" b="1" dirty="0" smtClean="0"/>
              <a:t>C.  José Santos Portugal </a:t>
            </a:r>
            <a:endParaRPr lang="es-MX" sz="14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3047" y="385411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Juan Manuel Rodríguez Calixto 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45930" y="461731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Marlen Martínez Sánchez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00486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 Brayam González Medina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4353" y="387112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David Varela Cabrera </a:t>
            </a:r>
            <a:endParaRPr lang="es-MX" sz="1200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4644056" y="1627856"/>
            <a:ext cx="0" cy="52657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4644056" y="501317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874802" y="4148707"/>
            <a:ext cx="1489285" cy="865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4572000" y="332871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3851920" y="3328713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4353" y="300486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Lic. </a:t>
            </a:r>
            <a:r>
              <a:rPr lang="es-MX" sz="1200" b="1" dirty="0" err="1" smtClean="0"/>
              <a:t>Ericka</a:t>
            </a:r>
            <a:r>
              <a:rPr lang="es-MX" sz="1200" b="1" dirty="0" smtClean="0"/>
              <a:t>  Janett Mendoza Martínez </a:t>
            </a:r>
            <a:endParaRPr lang="es-MX" sz="1200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4644056" y="2802134"/>
            <a:ext cx="0" cy="221104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69619" y="1056746"/>
            <a:ext cx="5616624" cy="62658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DIRECTOR C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Jesús Ramírez Delgado</a:t>
            </a:r>
            <a:endParaRPr lang="es-ES" sz="1600" b="1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462" y="3037683"/>
            <a:ext cx="3600447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 Rosalio Lomeli Mendoza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Rodolfo Sánchez García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Pedro Arrona Salas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77706" y="21743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OPERATIVO DE SERVICIOS</a:t>
            </a:r>
          </a:p>
          <a:p>
            <a:pPr algn="ctr" eaLnBrk="1" hangingPunct="1"/>
            <a:r>
              <a:rPr lang="es-MX" sz="1200" b="1" dirty="0" smtClean="0"/>
              <a:t>C. María Fernanda Martínez Santos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462" y="381208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Jaime Ramos Vega</a:t>
            </a: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462" y="45321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CHOFER  C</a:t>
            </a:r>
          </a:p>
          <a:p>
            <a:pPr algn="ctr" eaLnBrk="1" hangingPunct="1"/>
            <a:r>
              <a:rPr lang="es-MX" sz="1200" b="1" dirty="0" smtClean="0"/>
              <a:t>C. José Antonio Carranco Martínez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 smtClean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7673" y="526538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AUXILIAR SERVICIOS PUBLICOS A</a:t>
            </a:r>
          </a:p>
          <a:p>
            <a:pPr algn="ctr" eaLnBrk="1" hangingPunct="1"/>
            <a:r>
              <a:rPr lang="es-MX" sz="1200" b="1" dirty="0" smtClean="0"/>
              <a:t>C. Juan Manuel  Martínez Guzmán</a:t>
            </a:r>
          </a:p>
          <a:p>
            <a:pPr algn="ctr" eaLnBrk="1" hangingPunct="1"/>
            <a:endParaRPr lang="es-MX" sz="1200" dirty="0" smtClean="0"/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9499" y="597195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BODEGUERO</a:t>
            </a:r>
          </a:p>
          <a:p>
            <a:pPr algn="ctr" eaLnBrk="1" hangingPunct="1"/>
            <a:r>
              <a:rPr lang="es-MX" sz="1200" b="1" dirty="0" smtClean="0"/>
              <a:t> C. J Jesús Reyna López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 smtClean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4371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CHOFER  C</a:t>
            </a:r>
          </a:p>
          <a:p>
            <a:pPr algn="ctr" eaLnBrk="1" hangingPunct="1"/>
            <a:r>
              <a:rPr lang="es-MX" sz="1200" b="1" dirty="0" smtClean="0"/>
              <a:t>C. Enrique Carrillo García</a:t>
            </a:r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9496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BODEGA SP</a:t>
            </a:r>
          </a:p>
          <a:p>
            <a:pPr algn="ctr" eaLnBrk="1" hangingPunct="1"/>
            <a:r>
              <a:rPr lang="es-MX" sz="1200" b="1" dirty="0" smtClean="0"/>
              <a:t>C. Néstor Pérez Flores </a:t>
            </a:r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E</a:t>
            </a:r>
          </a:p>
          <a:p>
            <a:pPr algn="ctr" eaLnBrk="1" hangingPunct="1"/>
            <a:r>
              <a:rPr lang="es-MX" sz="1200" b="1" dirty="0" smtClean="0"/>
              <a:t>C. José de la Luz Rangel Guerrero </a:t>
            </a:r>
          </a:p>
          <a:p>
            <a:pPr algn="ctr" eaLnBrk="1" hangingPunct="1"/>
            <a:endParaRPr lang="es-MX" sz="1200" dirty="0" smtClean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1683329"/>
            <a:ext cx="0" cy="47711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572000" y="332646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407707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72000" y="479715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4538203" y="6236940"/>
            <a:ext cx="753877" cy="3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779912" y="4077072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5192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3851919" y="6237312"/>
            <a:ext cx="703181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779910" y="3326460"/>
            <a:ext cx="792089" cy="87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V="1">
            <a:off x="4538203" y="2852564"/>
            <a:ext cx="16898" cy="33847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flipH="1">
            <a:off x="3779912" y="4792566"/>
            <a:ext cx="758291" cy="458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82"/>
          <p:cNvSpPr>
            <a:spLocks noChangeShapeType="1"/>
          </p:cNvSpPr>
          <p:nvPr/>
        </p:nvSpPr>
        <p:spPr bwMode="auto">
          <a:xfrm>
            <a:off x="5076056" y="278092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 flipV="1">
            <a:off x="5068123" y="3806497"/>
            <a:ext cx="10081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 flipH="1">
            <a:off x="5580112" y="2311041"/>
            <a:ext cx="0" cy="41764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5108746" y="5421076"/>
            <a:ext cx="10801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5213444" y="4221088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5076056" y="3284984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5130" name="Line 43"/>
          <p:cNvSpPr>
            <a:spLocks noChangeShapeType="1"/>
          </p:cNvSpPr>
          <p:nvPr/>
        </p:nvSpPr>
        <p:spPr bwMode="auto">
          <a:xfrm>
            <a:off x="4788024" y="1124744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5132" name="Line 40"/>
          <p:cNvSpPr>
            <a:spLocks noChangeShapeType="1"/>
          </p:cNvSpPr>
          <p:nvPr/>
        </p:nvSpPr>
        <p:spPr bwMode="auto">
          <a:xfrm>
            <a:off x="1187624" y="1484784"/>
            <a:ext cx="0" cy="23762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437" name="Text Box 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876256" y="1628800"/>
            <a:ext cx="201622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RECURSOS HUMANOS 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39" name="Text Box 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72337" y="3121467"/>
            <a:ext cx="2641108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n-lt"/>
              </a:rPr>
              <a:t>OBRA PUBLICA   </a:t>
            </a:r>
            <a:endParaRPr lang="es-ES" sz="1300" b="1" dirty="0">
              <a:latin typeface="+mn-lt"/>
            </a:endParaRPr>
          </a:p>
        </p:txBody>
      </p:sp>
      <p:sp>
        <p:nvSpPr>
          <p:cNvPr id="184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437112"/>
            <a:ext cx="2732088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AGUA POTABLE Y ALCANTARILLADO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46" name="Text Box 14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67605" y="2648467"/>
            <a:ext cx="2645839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j-lt"/>
              </a:rPr>
              <a:t>TESORERIA MUNICIPAL</a:t>
            </a:r>
            <a:endParaRPr lang="es-ES" sz="1300" b="1" dirty="0">
              <a:latin typeface="+mj-lt"/>
            </a:endParaRPr>
          </a:p>
        </p:txBody>
      </p:sp>
      <p:sp>
        <p:nvSpPr>
          <p:cNvPr id="18448" name="Text Box 1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77793" y="4615314"/>
            <a:ext cx="2635652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RURAL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2" name="Text Box 2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76199" y="4125804"/>
            <a:ext cx="2637246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3" name="Text Box 2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72338" y="5654993"/>
            <a:ext cx="2646960" cy="33819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SERVICIOS PUBLICOS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7" name="Text Box 2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140968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SEGURIDAD PUBLICA </a:t>
            </a:r>
          </a:p>
        </p:txBody>
      </p:sp>
      <p:sp>
        <p:nvSpPr>
          <p:cNvPr id="18458" name="Text Box 2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140968"/>
            <a:ext cx="2232025" cy="522287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JUEZ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ADMINISTRATIVO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9" name="Text Box 2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861048"/>
            <a:ext cx="2232025" cy="72231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CONTRALORIA MUNICIPAL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63" name="Text Box 3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573016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EDUCATIVO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83" name="AutoShape 5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63688" y="188640"/>
            <a:ext cx="5903913" cy="935955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800" b="1" dirty="0">
                <a:latin typeface="+mj-lt"/>
              </a:rPr>
              <a:t>HONORABLE AYUNTAMIENTO</a:t>
            </a:r>
          </a:p>
        </p:txBody>
      </p:sp>
      <p:sp>
        <p:nvSpPr>
          <p:cNvPr id="18485" name="AutoShape 5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1484784"/>
            <a:ext cx="3744912" cy="574675"/>
          </a:xfrm>
          <a:prstGeom prst="roundRect">
            <a:avLst>
              <a:gd name="adj" fmla="val 18750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000" b="1" dirty="0">
                <a:latin typeface="+mj-lt"/>
              </a:rPr>
              <a:t>PRESIDENTE MUNICIPAL</a:t>
            </a:r>
          </a:p>
        </p:txBody>
      </p:sp>
      <p:sp>
        <p:nvSpPr>
          <p:cNvPr id="5146" name="Line 56"/>
          <p:cNvSpPr>
            <a:spLocks noChangeShapeType="1"/>
          </p:cNvSpPr>
          <p:nvPr/>
        </p:nvSpPr>
        <p:spPr bwMode="auto">
          <a:xfrm flipV="1">
            <a:off x="1187624" y="1484784"/>
            <a:ext cx="3567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511" name="Text Box 79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869160"/>
            <a:ext cx="2730500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COMISION MUNICIPAL DEL DEPORTE </a:t>
            </a:r>
            <a:r>
              <a:rPr lang="es-MX" sz="1300" b="1" dirty="0" smtClean="0">
                <a:latin typeface="Berlin Sans FB Demi" pitchFamily="34" charset="0"/>
              </a:rPr>
              <a:t>( COMUDE)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512" name="Text Box 8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005064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DESARROLLO ECONOMICO  </a:t>
            </a:r>
          </a:p>
        </p:txBody>
      </p:sp>
      <p:sp>
        <p:nvSpPr>
          <p:cNvPr id="18513" name="Text Box 8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72338" y="5156163"/>
            <a:ext cx="2641107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 COMUNICACIÓN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3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77793" y="6099577"/>
            <a:ext cx="2635652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CASA DE LA CULTURA </a:t>
            </a:r>
            <a:endParaRPr lang="es-ES" sz="1300" b="1" dirty="0">
              <a:latin typeface="Berlin Sans FB Demi" pitchFamily="34" charset="0"/>
            </a:endParaRPr>
          </a:p>
        </p:txBody>
      </p:sp>
      <p:pic>
        <p:nvPicPr>
          <p:cNvPr id="41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8403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88640"/>
            <a:ext cx="913031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5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301208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SALUD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6" name="Line 83"/>
          <p:cNvSpPr>
            <a:spLocks noChangeShapeType="1"/>
          </p:cNvSpPr>
          <p:nvPr/>
        </p:nvSpPr>
        <p:spPr bwMode="auto">
          <a:xfrm>
            <a:off x="5223324" y="5827490"/>
            <a:ext cx="917381" cy="196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34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733256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ATENCION A LA JUVENTUD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8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241" y="5964937"/>
            <a:ext cx="219040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PLANEACION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9" name="Line 83"/>
          <p:cNvSpPr>
            <a:spLocks noChangeShapeType="1"/>
          </p:cNvSpPr>
          <p:nvPr/>
        </p:nvSpPr>
        <p:spPr bwMode="auto">
          <a:xfrm flipV="1">
            <a:off x="5213444" y="6330062"/>
            <a:ext cx="870724" cy="392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491237" y="2196633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SECRETARIA DEL H. AYUNTAMIENTO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2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6237312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ARCHIVO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4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2636912"/>
            <a:ext cx="2664296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UNIDAD DE TRANSPARENCIA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 flipH="1">
            <a:off x="5572179" y="1988839"/>
            <a:ext cx="2240181" cy="36004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46" name="Text Box 2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5445224"/>
            <a:ext cx="2267744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ECOLOGIA 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7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58617" y="4827898"/>
            <a:ext cx="219202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FISCALIZACION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8" name="Text Box 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72337" y="3615820"/>
            <a:ext cx="2641108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+mn-lt"/>
              </a:rPr>
              <a:t>DESARROLLO URBANO  </a:t>
            </a:r>
            <a:endParaRPr lang="es-ES" sz="1300" b="1" dirty="0">
              <a:latin typeface="+mn-lt"/>
            </a:endParaRPr>
          </a:p>
        </p:txBody>
      </p:sp>
      <p:sp>
        <p:nvSpPr>
          <p:cNvPr id="49" name="Line 48"/>
          <p:cNvSpPr>
            <a:spLocks noChangeShapeType="1"/>
          </p:cNvSpPr>
          <p:nvPr/>
        </p:nvSpPr>
        <p:spPr bwMode="auto">
          <a:xfrm>
            <a:off x="5223324" y="4737084"/>
            <a:ext cx="852911" cy="549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50" name="Line 48"/>
          <p:cNvSpPr>
            <a:spLocks noChangeShapeType="1"/>
          </p:cNvSpPr>
          <p:nvPr/>
        </p:nvSpPr>
        <p:spPr bwMode="auto">
          <a:xfrm flipV="1">
            <a:off x="5223324" y="4973061"/>
            <a:ext cx="860844" cy="261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99792" y="476672"/>
            <a:ext cx="4248472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5792" y="2685638"/>
            <a:ext cx="3568429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 C</a:t>
            </a:r>
          </a:p>
          <a:p>
            <a:pPr algn="ctr" eaLnBrk="1" hangingPunct="1"/>
            <a:r>
              <a:rPr lang="es-MX" sz="1200" b="1" dirty="0" smtClean="0"/>
              <a:t>C. Manuel Pérez Martínez</a:t>
            </a: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4285" y="17871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ADMINISTRATIVO</a:t>
            </a:r>
          </a:p>
          <a:p>
            <a:pPr algn="ctr" eaLnBrk="1" hangingPunct="1"/>
            <a:r>
              <a:rPr lang="es-MX" sz="1200" b="1" dirty="0" smtClean="0"/>
              <a:t>vacante</a:t>
            </a:r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2621" y="1944041"/>
            <a:ext cx="3586191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BODEGA SP</a:t>
            </a:r>
          </a:p>
          <a:p>
            <a:pPr algn="ctr" eaLnBrk="1" hangingPunct="1"/>
            <a:r>
              <a:rPr lang="es-MX" sz="1200" b="1" dirty="0" smtClean="0"/>
              <a:t>C. José López Arrona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75595" y="3979203"/>
            <a:ext cx="3600450" cy="6679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C</a:t>
            </a:r>
          </a:p>
          <a:p>
            <a:pPr algn="ctr" eaLnBrk="1" hangingPunct="1"/>
            <a:r>
              <a:rPr lang="es-MX" sz="1200" b="1" dirty="0" smtClean="0"/>
              <a:t>C. J. Carmen Colunga  Collazo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4285" y="323786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C</a:t>
            </a:r>
          </a:p>
          <a:p>
            <a:pPr algn="ctr" eaLnBrk="1" hangingPunct="1"/>
            <a:r>
              <a:rPr lang="es-MX" sz="1200" b="1" dirty="0" smtClean="0"/>
              <a:t>C. Raúl Cardona Rodríguez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75595" y="4731517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D</a:t>
            </a:r>
          </a:p>
          <a:p>
            <a:pPr algn="ctr" eaLnBrk="1" hangingPunct="1"/>
            <a:r>
              <a:rPr lang="es-MX" sz="1200" b="1" dirty="0" smtClean="0"/>
              <a:t>C. Juan José Rodríguez Lomelí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1334" y="5429921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E </a:t>
            </a:r>
          </a:p>
          <a:p>
            <a:pPr algn="ctr" eaLnBrk="1" hangingPunct="1"/>
            <a:r>
              <a:rPr lang="es-MX" sz="1200" b="1" dirty="0" smtClean="0"/>
              <a:t>C. Noé Martínez Navarro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1334" y="612832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E</a:t>
            </a:r>
          </a:p>
          <a:p>
            <a:pPr algn="ctr" eaLnBrk="1" hangingPunct="1"/>
            <a:r>
              <a:rPr lang="es-MX" sz="1200" b="1" dirty="0" smtClean="0"/>
              <a:t>C. Martin Martínez Ortiz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7873" y="3413893"/>
            <a:ext cx="356439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B</a:t>
            </a:r>
          </a:p>
          <a:p>
            <a:pPr algn="ctr" eaLnBrk="1" hangingPunct="1"/>
            <a:r>
              <a:rPr lang="es-MX" sz="1200" b="1" dirty="0" smtClean="0"/>
              <a:t>Bonifacio Mendoza Rangel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5270" y="4851472"/>
            <a:ext cx="356444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ALBAÑIL</a:t>
            </a:r>
          </a:p>
          <a:p>
            <a:pPr algn="ctr" eaLnBrk="1" hangingPunct="1"/>
            <a:r>
              <a:rPr lang="es-MX" sz="1200" b="1" dirty="0" smtClean="0"/>
              <a:t>C. Pablo Navarro Prado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8362" y="555342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ALBAÑIL</a:t>
            </a:r>
          </a:p>
          <a:p>
            <a:pPr algn="ctr" eaLnBrk="1" hangingPunct="1"/>
            <a:r>
              <a:rPr lang="es-MX" sz="1200" b="1" dirty="0" smtClean="0"/>
              <a:t>C. Martin Méndez Hurtado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3468" y="624694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ALBAÑIL</a:t>
            </a:r>
          </a:p>
          <a:p>
            <a:pPr algn="ctr" eaLnBrk="1" hangingPunct="1"/>
            <a:r>
              <a:rPr lang="es-MX" sz="1200" b="1" dirty="0" smtClean="0"/>
              <a:t>C. Tomas Arrona Carranco </a:t>
            </a:r>
            <a:endParaRPr lang="es-MX" sz="1200" dirty="0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4571876" y="836712"/>
            <a:ext cx="124" cy="568826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4572000" y="146887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815916" y="146887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808811" y="2946959"/>
            <a:ext cx="1511993" cy="1445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3823196" y="2183535"/>
            <a:ext cx="748804" cy="542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99246" y="366704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3841915" y="3667040"/>
            <a:ext cx="766089" cy="912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572000" y="441853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 flipV="1">
            <a:off x="3808812" y="4436945"/>
            <a:ext cx="799192" cy="307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07158" y="5877272"/>
            <a:ext cx="158417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851920" y="6524972"/>
            <a:ext cx="1539414" cy="3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5189" y="252342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B</a:t>
            </a:r>
          </a:p>
          <a:p>
            <a:pPr algn="ctr" eaLnBrk="1" hangingPunct="1"/>
            <a:r>
              <a:rPr lang="es-MX" sz="1200" b="1" dirty="0" smtClean="0"/>
              <a:t>C. Enrique Barrientos Torres</a:t>
            </a:r>
            <a:endParaRPr lang="es-MX" sz="1200" dirty="0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 flipV="1">
            <a:off x="4589160" y="2183535"/>
            <a:ext cx="748804" cy="542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1480" y="4123217"/>
            <a:ext cx="359733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B</a:t>
            </a:r>
          </a:p>
          <a:p>
            <a:pPr algn="ctr" eaLnBrk="1" hangingPunct="1"/>
            <a:r>
              <a:rPr lang="es-MX" sz="1200" b="1" dirty="0" smtClean="0"/>
              <a:t>Araceli Torres Ortiz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 flipH="1">
            <a:off x="3807157" y="5145124"/>
            <a:ext cx="1568437" cy="120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0805" y="1120659"/>
            <a:ext cx="3600450" cy="5549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CHOFER COMPACTADOR B</a:t>
            </a:r>
          </a:p>
          <a:p>
            <a:pPr algn="ctr" eaLnBrk="1" hangingPunct="1"/>
            <a:r>
              <a:rPr lang="es-MX" sz="1200" b="1" dirty="0" smtClean="0"/>
              <a:t>C. José Ignacio Aranda Juárez</a:t>
            </a:r>
          </a:p>
          <a:p>
            <a:pPr algn="ctr" eaLnBrk="1" hangingPunct="1"/>
            <a:endParaRPr lang="es-MX" sz="1200" dirty="0" smtClean="0"/>
          </a:p>
        </p:txBody>
      </p:sp>
      <p:sp>
        <p:nvSpPr>
          <p:cNvPr id="3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2746" y="118922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ROTULISTA</a:t>
            </a:r>
          </a:p>
          <a:p>
            <a:pPr algn="ctr" eaLnBrk="1" hangingPunct="1"/>
            <a:r>
              <a:rPr lang="es-MX" sz="1200" b="1" dirty="0" smtClean="0"/>
              <a:t>C. Juan Carlos Barajas Moreno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368" y="2769521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E </a:t>
            </a:r>
          </a:p>
          <a:p>
            <a:pPr algn="ctr" eaLnBrk="1" hangingPunct="1"/>
            <a:r>
              <a:rPr lang="es-MX" sz="1200" b="1" dirty="0" smtClean="0"/>
              <a:t>C. J. Trinidad Armendáriz Estrada</a:t>
            </a:r>
            <a:endParaRPr lang="es-MX" sz="12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368" y="34907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E </a:t>
            </a:r>
          </a:p>
          <a:p>
            <a:pPr algn="ctr" eaLnBrk="1" hangingPunct="1"/>
            <a:r>
              <a:rPr lang="es-MX" sz="1200" b="1" dirty="0" smtClean="0"/>
              <a:t>C. Erasmo Becerra García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368" y="423690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E </a:t>
            </a:r>
          </a:p>
          <a:p>
            <a:pPr algn="ctr" eaLnBrk="1" hangingPunct="1"/>
            <a:r>
              <a:rPr lang="es-MX" sz="1200" b="1" dirty="0" smtClean="0"/>
              <a:t>C. Francisco Javier Becerra Rosas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34133" y="1202956"/>
            <a:ext cx="3600450" cy="6099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E </a:t>
            </a:r>
          </a:p>
          <a:p>
            <a:pPr algn="ctr" eaLnBrk="1" hangingPunct="1"/>
            <a:r>
              <a:rPr lang="es-MX" sz="1200" b="1" dirty="0" smtClean="0"/>
              <a:t>C. Leonardo Martínez Sandoval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19413" y="19289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E </a:t>
            </a:r>
          </a:p>
          <a:p>
            <a:pPr algn="ctr" eaLnBrk="1" hangingPunct="1"/>
            <a:r>
              <a:rPr lang="es-MX" sz="1200" b="1" dirty="0" smtClean="0"/>
              <a:t>C. Artemio Veloz López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19413" y="267701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E</a:t>
            </a:r>
          </a:p>
          <a:p>
            <a:pPr algn="ctr" eaLnBrk="1" hangingPunct="1"/>
            <a:r>
              <a:rPr lang="es-MX" sz="1200" b="1" dirty="0" smtClean="0"/>
              <a:t>C. José Cruz Flores Flores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09683" y="345710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E</a:t>
            </a:r>
          </a:p>
          <a:p>
            <a:pPr algn="ctr" eaLnBrk="1" hangingPunct="1"/>
            <a:r>
              <a:rPr lang="es-MX" sz="1200" b="1" dirty="0" smtClean="0"/>
              <a:t>C. Martin Sandoval Morquecho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99175" y="41868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C. Hilario Segura Martínez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2107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E</a:t>
            </a:r>
          </a:p>
          <a:p>
            <a:pPr algn="ctr" eaLnBrk="1" hangingPunct="1"/>
            <a:r>
              <a:rPr lang="es-MX" sz="1200" b="1" dirty="0" smtClean="0"/>
              <a:t>C. José de la Luz Contreras Zúñiga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94442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E</a:t>
            </a:r>
          </a:p>
          <a:p>
            <a:pPr algn="ctr" eaLnBrk="1" hangingPunct="1"/>
            <a:r>
              <a:rPr lang="es-MX" sz="1200" b="1" dirty="0" smtClean="0"/>
              <a:t>C. J Trinidad Armendáriz Estrada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4554767" y="548680"/>
            <a:ext cx="17233" cy="554461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500017" y="3570015"/>
            <a:ext cx="599158" cy="300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923928" y="357301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54767" y="4406536"/>
            <a:ext cx="579366" cy="645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3911818" y="4406537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554767" y="6106711"/>
            <a:ext cx="6156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431753" y="2132856"/>
            <a:ext cx="6876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939115" y="213285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939115" y="141277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399333" y="141277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911818" y="285293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 flipV="1">
            <a:off x="4556495" y="2851682"/>
            <a:ext cx="550809" cy="1732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368" y="51277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E </a:t>
            </a:r>
          </a:p>
          <a:p>
            <a:pPr algn="ctr" eaLnBrk="1" hangingPunct="1"/>
            <a:r>
              <a:rPr lang="es-MX" sz="1200" b="1" dirty="0" smtClean="0"/>
              <a:t>Antonio Dávila Pérez</a:t>
            </a:r>
            <a:endParaRPr lang="es-MX" sz="1200" dirty="0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99175" y="501172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C. Edmundo Orta Gaspar</a:t>
            </a:r>
            <a:endParaRPr lang="es-MX" sz="1200" dirty="0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>
            <a:off x="3923927" y="5370557"/>
            <a:ext cx="680027" cy="1291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H="1" flipV="1">
            <a:off x="4499992" y="5370556"/>
            <a:ext cx="599183" cy="64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7" name="Rectángulo redondeado 36"/>
          <p:cNvSpPr/>
          <p:nvPr/>
        </p:nvSpPr>
        <p:spPr>
          <a:xfrm>
            <a:off x="5113894" y="5905935"/>
            <a:ext cx="3620689" cy="575319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/>
              <a:t>AUXILIAR DE SERVICIOS PUBLICOS E</a:t>
            </a:r>
          </a:p>
          <a:p>
            <a:pPr algn="ctr"/>
            <a:r>
              <a:rPr lang="es-MX" sz="1200" b="1" dirty="0" smtClean="0"/>
              <a:t>Isidro Carrera Ojeda</a:t>
            </a:r>
            <a:endParaRPr lang="es-MX" sz="1200" b="1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1584176" cy="57606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9614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7888" y="1553892"/>
            <a:ext cx="3600450" cy="45020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I</a:t>
            </a:r>
          </a:p>
          <a:p>
            <a:pPr algn="ctr" eaLnBrk="1" hangingPunct="1"/>
            <a:r>
              <a:rPr lang="es-MX" sz="1200" b="1" dirty="0" smtClean="0"/>
              <a:t>C. José Bueno Pérez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8005" y="2996751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</a:t>
            </a:r>
            <a:r>
              <a:rPr lang="es-MX" sz="1200" b="1" dirty="0"/>
              <a:t>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 C. Martin Colunga Ruiz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8005" y="3785017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</a:t>
            </a:r>
            <a:r>
              <a:rPr lang="es-MX" sz="1200" b="1" dirty="0"/>
              <a:t>B</a:t>
            </a:r>
            <a:r>
              <a:rPr lang="es-MX" sz="1200" b="1" dirty="0" smtClean="0"/>
              <a:t> </a:t>
            </a:r>
          </a:p>
          <a:p>
            <a:pPr algn="ctr" eaLnBrk="1" hangingPunct="1"/>
            <a:r>
              <a:rPr lang="es-MX" sz="1200" b="1" dirty="0" smtClean="0"/>
              <a:t>C. Armando Ventura Narciso 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3878" y="461631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</a:t>
            </a:r>
            <a:r>
              <a:rPr lang="es-MX" sz="1200" b="1" dirty="0" smtClean="0"/>
              <a:t>A</a:t>
            </a:r>
          </a:p>
          <a:p>
            <a:pPr algn="ctr" eaLnBrk="1" hangingPunct="1"/>
            <a:r>
              <a:rPr lang="es-MX" sz="1200" b="1" dirty="0" smtClean="0"/>
              <a:t>C. Valentín Martínez Dávila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9500" y="2198189"/>
            <a:ext cx="3600450" cy="5155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VIGILANTE RELLENO SANITARIO</a:t>
            </a:r>
          </a:p>
          <a:p>
            <a:pPr algn="ctr" eaLnBrk="1" hangingPunct="1"/>
            <a:r>
              <a:rPr lang="es-MX" sz="1200" b="1" dirty="0" smtClean="0"/>
              <a:t>C. Fortino </a:t>
            </a:r>
            <a:r>
              <a:rPr lang="es-MX" sz="1200" b="1" dirty="0"/>
              <a:t>Gonzales Sandoval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9500" y="284703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C. Amelia Méndez Veloz</a:t>
            </a:r>
            <a:endParaRPr lang="es-MX" sz="1200" b="1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7888" y="369075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C. Antonio. Negrete</a:t>
            </a:r>
            <a:endParaRPr lang="es-MX" sz="1200" b="1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1903" y="449446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C. Abraham Dávila Aranda</a:t>
            </a:r>
            <a:endParaRPr lang="es-MX" sz="1200" b="1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9914" y="531547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</a:t>
            </a:r>
          </a:p>
          <a:p>
            <a:pPr algn="ctr" eaLnBrk="1" hangingPunct="1"/>
            <a:r>
              <a:rPr lang="es-MX" sz="1200" b="1" dirty="0" smtClean="0"/>
              <a:t>C. Juana Navarro Ayala </a:t>
            </a:r>
            <a:endParaRPr lang="es-MX" sz="1200" dirty="0"/>
          </a:p>
        </p:txBody>
      </p:sp>
      <p:sp>
        <p:nvSpPr>
          <p:cNvPr id="19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9832" y="505700"/>
            <a:ext cx="3168352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LIMPIA MUNICIPAL 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4463632" y="1772816"/>
            <a:ext cx="12478" cy="38884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838454" y="3284985"/>
            <a:ext cx="145362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3838454" y="2492896"/>
            <a:ext cx="1481045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864042" y="4077072"/>
            <a:ext cx="14958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74327" y="4869160"/>
            <a:ext cx="1477575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499992" y="5661248"/>
            <a:ext cx="85992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8006" y="1533817"/>
            <a:ext cx="3600448" cy="5155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COMPACTADOR</a:t>
            </a:r>
          </a:p>
          <a:p>
            <a:pPr algn="ctr" eaLnBrk="1" hangingPunct="1"/>
            <a:r>
              <a:rPr lang="es-MX" sz="1200" b="1" dirty="0" smtClean="0"/>
              <a:t>C. Ramón Velásquez Martínez</a:t>
            </a:r>
            <a:endParaRPr lang="es-MX" sz="1200" dirty="0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>
            <a:off x="3838454" y="1772816"/>
            <a:ext cx="1521460" cy="79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7092280" y="1484412"/>
            <a:ext cx="15196" cy="160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4540" y="2199678"/>
            <a:ext cx="362738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</a:t>
            </a:r>
            <a:r>
              <a:rPr lang="es-MX" sz="1200" b="1" dirty="0" smtClean="0"/>
              <a:t>A</a:t>
            </a:r>
          </a:p>
          <a:p>
            <a:pPr algn="ctr" eaLnBrk="1" hangingPunct="1"/>
            <a:r>
              <a:rPr lang="es-MX" sz="1200" b="1" dirty="0" smtClean="0"/>
              <a:t> C. Omar Emmanuel Gómez Pedroza</a:t>
            </a:r>
            <a:endParaRPr lang="es-MX" sz="1200" dirty="0"/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816" y="965471"/>
            <a:ext cx="3312368" cy="461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 smtClean="0"/>
              <a:t>ENCARGADO DE BARRENDERAS</a:t>
            </a:r>
          </a:p>
          <a:p>
            <a:pPr algn="ctr" eaLnBrk="1" hangingPunct="1"/>
            <a:r>
              <a:rPr lang="es-MX" sz="1200" b="1" dirty="0" smtClean="0"/>
              <a:t>C. Ofelia Castañón Segura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0478" y="5385231"/>
            <a:ext cx="3600450" cy="55203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 smtClean="0"/>
              <a:t>SUPERVISOR DE RESIDUOS</a:t>
            </a:r>
          </a:p>
          <a:p>
            <a:pPr algn="ctr" eaLnBrk="1" hangingPunct="1"/>
            <a:r>
              <a:rPr lang="es-MX" sz="1200" b="1" dirty="0" smtClean="0"/>
              <a:t>Vacante</a:t>
            </a:r>
          </a:p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LIMPIA MUNICIPAL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2839" y="366792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</a:t>
            </a:r>
          </a:p>
          <a:p>
            <a:pPr algn="ctr" eaLnBrk="1" hangingPunct="1"/>
            <a:r>
              <a:rPr lang="es-MX" sz="1200" b="1" dirty="0" smtClean="0"/>
              <a:t>C. Ramona </a:t>
            </a:r>
            <a:r>
              <a:rPr lang="es-MX" sz="1200" b="1" dirty="0"/>
              <a:t>Godínez  Soto 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7182" y="44529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BARRENDERO   </a:t>
            </a:r>
          </a:p>
          <a:p>
            <a:pPr algn="ctr" eaLnBrk="1" hangingPunct="1"/>
            <a:r>
              <a:rPr lang="es-MX" sz="1200" b="1" dirty="0" smtClean="0"/>
              <a:t>C. Teresa </a:t>
            </a:r>
            <a:r>
              <a:rPr lang="es-MX" sz="1200" b="1" dirty="0"/>
              <a:t>Morquecho Rosas 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495" y="2840679"/>
            <a:ext cx="369308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 </a:t>
            </a:r>
          </a:p>
          <a:p>
            <a:pPr algn="ctr" eaLnBrk="1" hangingPunct="1"/>
            <a:r>
              <a:rPr lang="es-MX" sz="1200" b="1" dirty="0" smtClean="0"/>
              <a:t>C. Ma. De la cruz Rodríguez Medina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7874" y="1385471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C. José </a:t>
            </a:r>
            <a:r>
              <a:rPr lang="es-MX" sz="1200" b="1" dirty="0"/>
              <a:t>Luis Dávila Macías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8084" y="4552347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C. Gerardo Castañón Zúñiga</a:t>
            </a: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8194" y="37515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dirty="0" smtClean="0"/>
              <a:t> C. </a:t>
            </a:r>
            <a:r>
              <a:rPr lang="es-MX" sz="1200" b="1" dirty="0" smtClean="0"/>
              <a:t>Romualda </a:t>
            </a:r>
            <a:r>
              <a:rPr lang="es-MX" sz="1200" b="1" dirty="0"/>
              <a:t>Contreras Zamarripa  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264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C. Tomasa </a:t>
            </a:r>
            <a:r>
              <a:rPr lang="es-MX" sz="1200" b="1" dirty="0"/>
              <a:t>Martínez Mendoza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16904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C. Adela </a:t>
            </a:r>
            <a:r>
              <a:rPr lang="es-MX" sz="1200" b="1" dirty="0"/>
              <a:t>Morquecho Rosas  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495" y="20897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BARRENDERO  </a:t>
            </a:r>
          </a:p>
          <a:p>
            <a:pPr algn="ctr" eaLnBrk="1" hangingPunct="1"/>
            <a:r>
              <a:rPr lang="es-MX" sz="1200" b="1" dirty="0" smtClean="0"/>
              <a:t>C. </a:t>
            </a:r>
            <a:r>
              <a:rPr lang="es-MX" sz="1200" b="1" dirty="0" err="1" smtClean="0"/>
              <a:t>Abrahám</a:t>
            </a:r>
            <a:r>
              <a:rPr lang="es-MX" sz="1200" b="1" dirty="0" smtClean="0"/>
              <a:t> </a:t>
            </a:r>
            <a:r>
              <a:rPr lang="es-MX" sz="1200" b="1" dirty="0"/>
              <a:t>Rodríguez Sandoval 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1103" y="522344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 </a:t>
            </a:r>
          </a:p>
          <a:p>
            <a:pPr algn="ctr" eaLnBrk="1" hangingPunct="1"/>
            <a:r>
              <a:rPr lang="es-MX" sz="1200" b="1" dirty="0" smtClean="0"/>
              <a:t>C. J. Ascensión Zúñiga Méndez</a:t>
            </a:r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137695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C. Juan </a:t>
            </a:r>
            <a:r>
              <a:rPr lang="es-MX" sz="1200" b="1" dirty="0" err="1" smtClean="0"/>
              <a:t>Ledezma</a:t>
            </a:r>
            <a:r>
              <a:rPr lang="es-MX" sz="1200" b="1" dirty="0" smtClean="0"/>
              <a:t> Jaramillo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99239" y="1304392"/>
            <a:ext cx="8763" cy="44288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851920" y="170080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170080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923928" y="249289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249289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3923928" y="3356715"/>
            <a:ext cx="71131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572000" y="3356715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923928" y="4184898"/>
            <a:ext cx="68407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4608004" y="418489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 flipV="1">
            <a:off x="3923928" y="4869160"/>
            <a:ext cx="711315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608004" y="4869159"/>
            <a:ext cx="684076" cy="70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995936" y="5733256"/>
            <a:ext cx="6120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9120" y="5361331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C. María del Roció Sánchez Gómez</a:t>
            </a: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4616768" y="5729737"/>
            <a:ext cx="720745" cy="351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41895" y="873141"/>
            <a:ext cx="4953600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 PARQUES Y JARDINES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36096" y="449604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C. Ignacio Becerra Almendáriz 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36096" y="37420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C. Juan Daniel Orta Guerra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2377" y="38245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A </a:t>
            </a:r>
          </a:p>
          <a:p>
            <a:pPr algn="ctr" eaLnBrk="1" hangingPunct="1"/>
            <a:r>
              <a:rPr lang="es-MX" sz="1200" b="1" dirty="0" smtClean="0"/>
              <a:t> C. Eduardo Méndez Salazar  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791" y="2756253"/>
            <a:ext cx="3600450" cy="6421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JARDINERIA  B</a:t>
            </a:r>
          </a:p>
          <a:p>
            <a:pPr algn="ctr" eaLnBrk="1" hangingPunct="1"/>
            <a:r>
              <a:rPr lang="es-MX" sz="1400" b="1" dirty="0" smtClean="0"/>
              <a:t>C. Lázaro Prado Arechar</a:t>
            </a:r>
            <a:r>
              <a:rPr lang="es-MX" sz="1200" b="1" dirty="0" smtClean="0"/>
              <a:t> </a:t>
            </a:r>
            <a:endParaRPr lang="es-MX" sz="1200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18470" y="17104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SUPERVISOR DE JARDINERIA  A</a:t>
            </a:r>
          </a:p>
          <a:p>
            <a:pPr algn="ctr" eaLnBrk="1" hangingPunct="1"/>
            <a:r>
              <a:rPr lang="es-MX" sz="1400" b="1" dirty="0" smtClean="0"/>
              <a:t>C. Carlos Martínez  </a:t>
            </a:r>
            <a:endParaRPr lang="es-MX" sz="1400" dirty="0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716016" y="2348880"/>
            <a:ext cx="0" cy="41586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36096" y="529211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C. J. Carmen Cleto Estrada</a:t>
            </a:r>
            <a:endParaRPr lang="es-MX" sz="1200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973863" y="400506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4716014" y="3398445"/>
            <a:ext cx="2" cy="221752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716016" y="400506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4716016" y="4801141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716016" y="561596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30295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JARDIN DE LAS TROJES</a:t>
            </a:r>
          </a:p>
          <a:p>
            <a:pPr algn="ctr" eaLnBrk="1" hangingPunct="1"/>
            <a:r>
              <a:rPr lang="es-MX" sz="1200" b="1" dirty="0" smtClean="0"/>
              <a:t>C. Antonia Silva Rodríguez</a:t>
            </a:r>
            <a:endParaRPr lang="es-MX" sz="12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4303" y="34390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JARDIN Y PANTEON GACHUPINES  </a:t>
            </a:r>
          </a:p>
          <a:p>
            <a:pPr algn="ctr" eaLnBrk="1" hangingPunct="1"/>
            <a:r>
              <a:rPr lang="es-MX" sz="1200" b="1" dirty="0" smtClean="0"/>
              <a:t>C. Gabriel Baltazar Olvera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8588" y="512137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COMUNIDAD</a:t>
            </a:r>
          </a:p>
          <a:p>
            <a:pPr algn="ctr" eaLnBrk="1" hangingPunct="1"/>
            <a:r>
              <a:rPr lang="es-MX" sz="1200" b="1" dirty="0" smtClean="0"/>
              <a:t>C. Roberto Quintero Vagas</a:t>
            </a:r>
            <a:endParaRPr lang="es-MX" sz="1200" b="1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4303" y="25290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ECO- PARQUE DE LAS TROJES  </a:t>
            </a:r>
          </a:p>
          <a:p>
            <a:pPr algn="ctr" eaLnBrk="1" hangingPunct="1"/>
            <a:r>
              <a:rPr lang="es-MX" sz="1200" b="1" dirty="0" smtClean="0"/>
              <a:t>Lorenzo Vázquez Soria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173699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JARDIN Y PANTEON ESCONDIDA </a:t>
            </a:r>
          </a:p>
          <a:p>
            <a:pPr algn="ctr" eaLnBrk="1" hangingPunct="1"/>
            <a:r>
              <a:rPr lang="es-MX" sz="1200" b="1" dirty="0" smtClean="0"/>
              <a:t>C. Gabriela Montelongo Campos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3851920" y="2060848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3851920" y="2852936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3851920" y="3717032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3851920" y="4509120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3819038" y="5412314"/>
            <a:ext cx="716958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4535996" y="2060848"/>
            <a:ext cx="0" cy="335146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22485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PARQUE INFANTIL Y JARDIN DEL TORREON</a:t>
            </a:r>
          </a:p>
          <a:p>
            <a:pPr algn="ctr" eaLnBrk="1" hangingPunct="1"/>
            <a:r>
              <a:rPr lang="es-MX" sz="1200" b="1" dirty="0" smtClean="0"/>
              <a:t>Ma. Natalia Guerra Rodríguez</a:t>
            </a:r>
            <a:endParaRPr lang="es-MX" sz="1200" b="1" dirty="0"/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73699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EN EL POTRERO</a:t>
            </a:r>
          </a:p>
          <a:p>
            <a:pPr algn="ctr" eaLnBrk="1" hangingPunct="1"/>
            <a:r>
              <a:rPr lang="es-MX" sz="1200" b="1" dirty="0" smtClean="0"/>
              <a:t>C. Blas Prado Soto</a:t>
            </a:r>
            <a:endParaRPr lang="es-MX" sz="1200" b="1" dirty="0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5290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JARDINERO EN LA HACIENDITA</a:t>
            </a:r>
          </a:p>
          <a:p>
            <a:pPr algn="ctr" eaLnBrk="1" hangingPunct="1"/>
            <a:r>
              <a:rPr lang="es-MX" sz="1200" b="1" dirty="0" smtClean="0"/>
              <a:t>C. Juan Martin Moreno Jasso</a:t>
            </a:r>
            <a:endParaRPr lang="es-MX" sz="1200" b="1" dirty="0"/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4390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LIMPIA EL MEZQUITE</a:t>
            </a:r>
          </a:p>
          <a:p>
            <a:pPr algn="ctr" eaLnBrk="1" hangingPunct="1"/>
            <a:r>
              <a:rPr lang="es-MX" sz="1200" b="1" dirty="0" smtClean="0"/>
              <a:t>C. Jaime Ortiz Banda</a:t>
            </a:r>
            <a:endParaRPr lang="es-MX" sz="1200" b="1" dirty="0"/>
          </a:p>
        </p:txBody>
      </p:sp>
      <p:sp>
        <p:nvSpPr>
          <p:cNvPr id="32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702359"/>
            <a:ext cx="3528392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PARQUES Y JARDINES 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2171" y="3638962"/>
            <a:ext cx="2696779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RASTRO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7" y="1125116"/>
            <a:ext cx="4176464" cy="4316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ADMINISTRADOR DE MERCADO</a:t>
            </a:r>
          </a:p>
          <a:p>
            <a:pPr algn="ctr" eaLnBrk="1" hangingPunct="1"/>
            <a:r>
              <a:rPr lang="es-MX" sz="1200" b="1" dirty="0" smtClean="0"/>
              <a:t>C. Juan Manuel Macías Solís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9329" y="1254423"/>
            <a:ext cx="2727920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MERCADO  </a:t>
            </a:r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060848"/>
            <a:ext cx="4176464" cy="44915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VETERINARIO</a:t>
            </a:r>
          </a:p>
          <a:p>
            <a:pPr algn="ctr" eaLnBrk="1" hangingPunct="1"/>
            <a:r>
              <a:rPr lang="es-MX" sz="1200" b="1" dirty="0" smtClean="0"/>
              <a:t>Lic.  Ricardo Eliut Salas Ortega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71264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RASTRO</a:t>
            </a:r>
          </a:p>
          <a:p>
            <a:pPr algn="ctr" eaLnBrk="1" hangingPunct="1"/>
            <a:r>
              <a:rPr lang="es-MX" sz="1200" b="1" dirty="0" smtClean="0"/>
              <a:t>C.  Francisco Javier Quiroz Navarro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9926" y="350256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 A</a:t>
            </a:r>
          </a:p>
          <a:p>
            <a:pPr algn="ctr" eaLnBrk="1" hangingPunct="1"/>
            <a:r>
              <a:rPr lang="es-MX" sz="1200" b="1" dirty="0" smtClean="0"/>
              <a:t>C. Liborio Lozano García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30217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  A</a:t>
            </a:r>
          </a:p>
          <a:p>
            <a:pPr algn="ctr" eaLnBrk="1" hangingPunct="1"/>
            <a:r>
              <a:rPr lang="es-MX" sz="1200" b="1" dirty="0" smtClean="0"/>
              <a:t>C. Juan Pedro Buendía Luevano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43400" y="5094303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 J</a:t>
            </a:r>
          </a:p>
          <a:p>
            <a:pPr algn="ctr" eaLnBrk="1" hangingPunct="1"/>
            <a:r>
              <a:rPr lang="es-MX" sz="1200" b="1" dirty="0" smtClean="0"/>
              <a:t>C.  Juan Cardona Rangel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47574" y="594928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B</a:t>
            </a:r>
          </a:p>
          <a:p>
            <a:pPr algn="ctr" eaLnBrk="1" hangingPunct="1"/>
            <a:r>
              <a:rPr lang="es-MX" sz="1200" b="1" dirty="0" smtClean="0"/>
              <a:t>C. Tito Salas Macías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3127249" y="2186149"/>
            <a:ext cx="1516760" cy="145281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3186807" y="2889217"/>
            <a:ext cx="1465058" cy="83329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3163250" y="3783026"/>
            <a:ext cx="1480757" cy="433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178949" y="3967266"/>
            <a:ext cx="1560767" cy="13175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178949" y="3877758"/>
            <a:ext cx="1537065" cy="54500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152434" y="1370388"/>
            <a:ext cx="1499431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936104" cy="10310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2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0"/>
            <a:ext cx="68399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51720" y="242863"/>
            <a:ext cx="5256584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SERVICIOS PUBLICOS 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3163250" y="4100627"/>
            <a:ext cx="1584323" cy="217250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6612" y="2150150"/>
            <a:ext cx="3528392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PANTEONES 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98072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</a:t>
            </a:r>
          </a:p>
          <a:p>
            <a:pPr algn="ctr" eaLnBrk="1" hangingPunct="1"/>
            <a:r>
              <a:rPr lang="es-MX" sz="1200" b="1" dirty="0" smtClean="0"/>
              <a:t>C. Ma. Guadalupe Sotelo Martínez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170080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MUNICIPAL </a:t>
            </a:r>
          </a:p>
          <a:p>
            <a:pPr algn="ctr" eaLnBrk="1" hangingPunct="1"/>
            <a:r>
              <a:rPr lang="es-MX" sz="1200" b="1" dirty="0" smtClean="0"/>
              <a:t>C. Juan Miguel Rodríguez Claudio</a:t>
            </a:r>
            <a:endParaRPr lang="es-MX" sz="1200" b="1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49289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MUNICIPAL </a:t>
            </a:r>
          </a:p>
          <a:p>
            <a:pPr algn="ctr" eaLnBrk="1" hangingPunct="1"/>
            <a:r>
              <a:rPr lang="es-MX" sz="1200" b="1" dirty="0" smtClean="0"/>
              <a:t>C. Francisco Javier Cortes Cleto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28498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COMUNIDAD </a:t>
            </a:r>
          </a:p>
          <a:p>
            <a:pPr algn="ctr" eaLnBrk="1" hangingPunct="1"/>
            <a:r>
              <a:rPr lang="es-MX" sz="1200" b="1" dirty="0" smtClean="0"/>
              <a:t>C. Emiliano Espinosa Conteras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6531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ELECTRICISTA  A</a:t>
            </a:r>
          </a:p>
          <a:p>
            <a:pPr algn="ctr" eaLnBrk="1" hangingPunct="1"/>
            <a:r>
              <a:rPr lang="es-MX" sz="1200" b="1" dirty="0" smtClean="0"/>
              <a:t>C.  Valentín Martínez Contreras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544522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ELECTRICISTA   B</a:t>
            </a:r>
          </a:p>
          <a:p>
            <a:pPr algn="ctr" eaLnBrk="1" hangingPunct="1"/>
            <a:r>
              <a:rPr lang="es-MX" sz="1200" b="1" dirty="0" smtClean="0"/>
              <a:t>C. David Méndez Arrollo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9177" y="4976986"/>
            <a:ext cx="3528392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ALUMBRADO    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3655004" y="1304578"/>
            <a:ext cx="989004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3655004" y="1916832"/>
            <a:ext cx="989004" cy="43167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3655004" y="2429533"/>
            <a:ext cx="989004" cy="2793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3655004" y="2564904"/>
            <a:ext cx="989004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797568" y="4869160"/>
            <a:ext cx="918447" cy="21602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797568" y="5207818"/>
            <a:ext cx="918447" cy="66945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71800" y="188640"/>
            <a:ext cx="280831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s-MX" sz="2000" b="1" dirty="0" smtClean="0">
                <a:solidFill>
                  <a:schemeClr val="bg1"/>
                </a:solidFill>
                <a:latin typeface="Berlin Sans FB Demi" pitchFamily="34" charset="0"/>
              </a:rPr>
              <a:t>SERVICIOS</a:t>
            </a: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s-MX" sz="2000" b="1" dirty="0" smtClean="0">
                <a:solidFill>
                  <a:schemeClr val="bg1"/>
                </a:solidFill>
                <a:latin typeface="Berlin Sans FB Demi" pitchFamily="34" charset="0"/>
              </a:rPr>
              <a:t>PUBLICOS</a:t>
            </a: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26481"/>
            <a:ext cx="1152128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91680" y="1215240"/>
            <a:ext cx="5544616" cy="67116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JEFE DE DEPARTAMENTO B </a:t>
            </a:r>
            <a:endParaRPr lang="es-MX" sz="1600" dirty="0"/>
          </a:p>
          <a:p>
            <a:pPr algn="ctr" eaLnBrk="1" hangingPunct="1"/>
            <a:r>
              <a:rPr lang="es-MX" sz="2000" b="1" dirty="0" smtClean="0"/>
              <a:t>C. Gonzalo Pérez López</a:t>
            </a:r>
            <a:endParaRPr lang="es-ES" sz="2000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2232248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88640"/>
            <a:ext cx="2088232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5725" y="2444043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DEPORTIVO   A</a:t>
            </a:r>
          </a:p>
          <a:p>
            <a:pPr algn="ctr" eaLnBrk="1" hangingPunct="1"/>
            <a:r>
              <a:rPr lang="es-MX" sz="1200" b="1" dirty="0" smtClean="0"/>
              <a:t>C. Agustín González Vázquez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079" y="330853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PENTA BASICO DE FUT BOL</a:t>
            </a:r>
          </a:p>
          <a:p>
            <a:pPr algn="ctr" eaLnBrk="1" hangingPunct="1"/>
            <a:r>
              <a:rPr lang="es-MX" sz="1200" b="1" dirty="0" smtClean="0"/>
              <a:t>C.  José Antonio Arechar Torres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3251" y="2439283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LA UNIDAD DEPORTIVA  </a:t>
            </a:r>
          </a:p>
          <a:p>
            <a:pPr algn="ctr" eaLnBrk="1" hangingPunct="1"/>
            <a:r>
              <a:rPr lang="es-MX" sz="1200" b="1" dirty="0" smtClean="0"/>
              <a:t>C. Benjamín Ayala Lozano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62591" y="3263705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EN UNIDAD DEPORTIVA A</a:t>
            </a:r>
          </a:p>
          <a:p>
            <a:pPr algn="ctr" eaLnBrk="1" hangingPunct="1"/>
            <a:r>
              <a:rPr lang="es-MX" sz="1200" b="1" dirty="0" smtClean="0"/>
              <a:t>C.  Gerónimo Escalera García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36359" y="419138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PENTABASICO DE BEISBOL</a:t>
            </a:r>
          </a:p>
          <a:p>
            <a:pPr algn="ctr" eaLnBrk="1" hangingPunct="1"/>
            <a:r>
              <a:rPr lang="es-MX" sz="1200" b="1" dirty="0" smtClean="0"/>
              <a:t>J Refugio Méndez Alonso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3251" y="506393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 EN UNIDAD DEPORTIVA   C</a:t>
            </a:r>
          </a:p>
          <a:p>
            <a:pPr algn="ctr" eaLnBrk="1" hangingPunct="1"/>
            <a:r>
              <a:rPr lang="es-MX" sz="1200" b="1" dirty="0" smtClean="0"/>
              <a:t>C. Juan Antonio Aranda  Cervantes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3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27784" y="188640"/>
            <a:ext cx="3672408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COMISION MUNICIPAL DEL DEPORTE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4567226" y="2709106"/>
            <a:ext cx="4774" cy="275955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351202" y="270910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330543" y="3645024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 flipV="1">
            <a:off x="4330543" y="450912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62591" y="4113621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AUXILIAR EN UNIDAD DEPORTIVA B</a:t>
            </a:r>
          </a:p>
          <a:p>
            <a:pPr algn="ctr" eaLnBrk="1" hangingPunct="1"/>
            <a:r>
              <a:rPr lang="es-MX" sz="1200" b="1" dirty="0" smtClean="0"/>
              <a:t>Ramón González Jasso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33419" y="514480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PROMOTOR DE BEISBOL INFANTIL</a:t>
            </a:r>
          </a:p>
          <a:p>
            <a:pPr algn="ctr" eaLnBrk="1" hangingPunct="1"/>
            <a:r>
              <a:rPr lang="es-MX" sz="1200" b="1" dirty="0" smtClean="0"/>
              <a:t>José Antonio Rodríguez Arechar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4330543" y="5468658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 flipV="1">
            <a:off x="4567226" y="1886400"/>
            <a:ext cx="0" cy="82270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47764" y="1148743"/>
            <a:ext cx="4392488" cy="6463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b="1" dirty="0" smtClean="0">
                <a:solidFill>
                  <a:schemeClr val="bg1"/>
                </a:solidFill>
                <a:latin typeface="Berlin Sans FB Demi" pitchFamily="34" charset="0"/>
              </a:rPr>
              <a:t>COORDINACIÓN MUNICIPAL DE OCAMPO PARA LAS MUJERES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664" y="2847836"/>
            <a:ext cx="5976664" cy="8691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 smtClean="0"/>
              <a:t> </a:t>
            </a:r>
            <a:r>
              <a:rPr lang="es-MX" sz="1400" dirty="0" smtClean="0"/>
              <a:t>ENC. DE COORDINACION MUNICIPAL DE OCAMPO PARA</a:t>
            </a:r>
          </a:p>
          <a:p>
            <a:pPr algn="ctr" eaLnBrk="1" hangingPunct="1"/>
            <a:r>
              <a:rPr lang="es-MX" sz="1400" dirty="0" smtClean="0"/>
              <a:t> LAS MUJERES </a:t>
            </a:r>
            <a:endParaRPr lang="es-MX" sz="1400" dirty="0"/>
          </a:p>
          <a:p>
            <a:pPr algn="ctr" eaLnBrk="1" hangingPunct="1"/>
            <a:r>
              <a:rPr lang="es-MX" b="1" dirty="0" smtClean="0"/>
              <a:t>C. Verónica Prado Ortiz </a:t>
            </a:r>
            <a:endParaRPr lang="es-ES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63788" y="450912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E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Maricela Robledo Salas </a:t>
            </a:r>
          </a:p>
          <a:p>
            <a:pPr algn="ctr" eaLnBrk="1" hangingPunct="1"/>
            <a:endParaRPr lang="es-MX" sz="12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7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4644008" y="3717032"/>
            <a:ext cx="0" cy="7920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3064740" y="908720"/>
            <a:ext cx="3055645" cy="338554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latin typeface="Berlin Sans FB Demi" pitchFamily="34" charset="0"/>
              </a:rPr>
              <a:t>HONORABLE AYUNTAMIENTO</a:t>
            </a:r>
            <a:endParaRPr lang="es-ES" sz="1600" b="1" dirty="0"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36869" name="_s517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60032" y="2420888"/>
            <a:ext cx="3889375" cy="1256978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SINDICATURA</a:t>
            </a:r>
          </a:p>
        </p:txBody>
      </p:sp>
      <p:sp>
        <p:nvSpPr>
          <p:cNvPr id="3687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2420888"/>
            <a:ext cx="3889375" cy="132898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>
                <a:latin typeface="+mj-lt"/>
              </a:rPr>
              <a:t>REGIDURIA </a:t>
            </a:r>
          </a:p>
        </p:txBody>
      </p:sp>
      <p:sp>
        <p:nvSpPr>
          <p:cNvPr id="36883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4509120"/>
            <a:ext cx="3889375" cy="168902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SECRETARIA DEL </a:t>
            </a:r>
          </a:p>
          <a:p>
            <a:pPr algn="ctr" eaLnBrk="1" hangingPunct="1">
              <a:defRPr/>
            </a:pPr>
            <a:r>
              <a:rPr lang="es-MX" b="1" dirty="0"/>
              <a:t>H. AYUNTAMIENTO</a:t>
            </a:r>
          </a:p>
        </p:txBody>
      </p:sp>
      <p:sp>
        <p:nvSpPr>
          <p:cNvPr id="36890" name="Rectangl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1152675">
            <a:off x="7321701" y="1286321"/>
            <a:ext cx="1300356" cy="307777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latin typeface="Berlin Sans FB Demi" pitchFamily="34" charset="0"/>
              </a:rPr>
              <a:t>DIRECCIONES</a:t>
            </a:r>
            <a:endParaRPr lang="es-ES" sz="1400" b="1" dirty="0"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615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-28469"/>
            <a:ext cx="2118767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499992" y="1340768"/>
            <a:ext cx="72008" cy="30963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 flipV="1">
            <a:off x="4211960" y="3068959"/>
            <a:ext cx="720080" cy="14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19772" y="445741"/>
            <a:ext cx="4392488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SALUD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68190" y="1437700"/>
            <a:ext cx="5544616" cy="103751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ENCARGADO DE SALUD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OMAR EMMANUEL GONZALEZ ARAIZA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83768" y="3296747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400" dirty="0" smtClean="0"/>
              <a:t>SECRETARIA   G</a:t>
            </a:r>
          </a:p>
          <a:p>
            <a:pPr algn="ctr" eaLnBrk="1" hangingPunct="1"/>
            <a:r>
              <a:rPr lang="es-MX" sz="1400" b="1" dirty="0" smtClean="0"/>
              <a:t>Emmanuel Cibrián Velázquez</a:t>
            </a:r>
          </a:p>
          <a:p>
            <a:pPr algn="ctr" eaLnBrk="1" hangingPunct="1"/>
            <a:endParaRPr lang="es-MX" sz="14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9772" y="4456091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CHOFER   G</a:t>
            </a:r>
            <a:r>
              <a:rPr lang="es-MX" sz="1200" b="1" dirty="0" smtClean="0"/>
              <a:t>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4572000" y="2475215"/>
            <a:ext cx="0" cy="82613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572000" y="3952036"/>
            <a:ext cx="0" cy="49646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" name="Rectangl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 ECOLOGIA </a:t>
            </a:r>
          </a:p>
        </p:txBody>
      </p:sp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43708" y="1360482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ENCARGADO  DE ECOLOGIA 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Miguel Rosendo Romo Rodríguez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800" y="2851560"/>
            <a:ext cx="360040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  C</a:t>
            </a:r>
          </a:p>
          <a:p>
            <a:pPr marL="228600" indent="-228600" algn="ctr" eaLnBrk="1" hangingPunct="1"/>
            <a:r>
              <a:rPr lang="es-MX" sz="1200" b="1" dirty="0" smtClean="0"/>
              <a:t>C.  Yazmin Robledo Moreno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7504" y="3986293"/>
            <a:ext cx="374441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VIVERO   A</a:t>
            </a:r>
          </a:p>
          <a:p>
            <a:pPr marL="228600" indent="-228600" algn="ctr" eaLnBrk="1" hangingPunct="1"/>
            <a:r>
              <a:rPr lang="es-MX" sz="1200" b="1" dirty="0" smtClean="0"/>
              <a:t>C.  Florentino Castañón Segura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81666" y="3885918"/>
            <a:ext cx="331236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VIVERO  A</a:t>
            </a:r>
          </a:p>
          <a:p>
            <a:pPr marL="228600" indent="-228600" algn="ctr" eaLnBrk="1" hangingPunct="1"/>
            <a:r>
              <a:rPr lang="es-MX" sz="1200" b="1" dirty="0" smtClean="0"/>
              <a:t>C.  José Pilar Hurtado Manríquez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4752020" y="2079619"/>
            <a:ext cx="0" cy="77331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851920" y="4297642"/>
            <a:ext cx="172819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693594" y="3499260"/>
            <a:ext cx="0" cy="77331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280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7"/>
          <p:cNvSpPr>
            <a:spLocks noChangeShapeType="1"/>
          </p:cNvSpPr>
          <p:nvPr/>
        </p:nvSpPr>
        <p:spPr bwMode="auto">
          <a:xfrm flipH="1">
            <a:off x="6084168" y="2385447"/>
            <a:ext cx="571" cy="100806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010400" y="-381000"/>
            <a:ext cx="2133600" cy="22860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s-MX" sz="900" b="1" dirty="0" smtClean="0"/>
              <a:t>PRESIDENCIA</a:t>
            </a:r>
            <a:endParaRPr lang="es-ES" sz="900" b="1" dirty="0" smtClean="0"/>
          </a:p>
        </p:txBody>
      </p:sp>
      <p:sp>
        <p:nvSpPr>
          <p:cNvPr id="717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08352" y="1450013"/>
            <a:ext cx="5328592" cy="100761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 smtClean="0"/>
              <a:t>PRESIDENTE MUNICIPAL</a:t>
            </a:r>
            <a:endParaRPr lang="es-MX" sz="2000" dirty="0"/>
          </a:p>
          <a:p>
            <a:pPr algn="ctr" eaLnBrk="1" hangingPunct="1"/>
            <a:r>
              <a:rPr lang="es-MX" sz="2000" b="1" dirty="0" smtClean="0"/>
              <a:t>Ing. Ma. Guadalupe Rodríguez Martínez</a:t>
            </a:r>
            <a:endParaRPr lang="es-ES" sz="2000" b="1" dirty="0"/>
          </a:p>
        </p:txBody>
      </p:sp>
      <p:sp>
        <p:nvSpPr>
          <p:cNvPr id="7176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9" y="3212976"/>
            <a:ext cx="3303172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SECRETARIO </a:t>
            </a:r>
            <a:r>
              <a:rPr lang="es-MX" sz="1400" dirty="0"/>
              <a:t>PARTICULAR</a:t>
            </a:r>
          </a:p>
          <a:p>
            <a:pPr algn="ctr" eaLnBrk="1" hangingPunct="1"/>
            <a:r>
              <a:rPr lang="es-ES" sz="1400" b="1" dirty="0" smtClean="0"/>
              <a:t>Ing. Saúl Ortiz Beltrán</a:t>
            </a:r>
            <a:endParaRPr lang="es-ES" sz="1400" b="1" dirty="0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419873" y="332656"/>
            <a:ext cx="2681836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000" b="1" dirty="0">
                <a:solidFill>
                  <a:schemeClr val="bg1"/>
                </a:solidFill>
                <a:latin typeface="Berlin Sans FB Demi" pitchFamily="34" charset="0"/>
              </a:rPr>
              <a:t>PRESIDENCIA</a:t>
            </a: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718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42931"/>
            <a:ext cx="1289472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7" y="3207699"/>
            <a:ext cx="3865585" cy="7252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400" dirty="0" smtClean="0"/>
          </a:p>
          <a:p>
            <a:pPr algn="ctr" eaLnBrk="1" hangingPunct="1"/>
            <a:endParaRPr lang="es-MX" sz="1400" dirty="0" smtClean="0"/>
          </a:p>
          <a:p>
            <a:pPr algn="ctr" eaLnBrk="1" hangingPunct="1"/>
            <a:r>
              <a:rPr lang="es-MX" sz="1400" dirty="0" smtClean="0"/>
              <a:t>ASISTENTE PERSONAL DEL PRESIDENTE</a:t>
            </a:r>
          </a:p>
          <a:p>
            <a:pPr algn="ctr" eaLnBrk="1" hangingPunct="1"/>
            <a:r>
              <a:rPr lang="es-MX" sz="1400" b="1" dirty="0" smtClean="0"/>
              <a:t>C. Rosa Castañón Dávila</a:t>
            </a:r>
          </a:p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400" dirty="0"/>
          </a:p>
          <a:p>
            <a:pPr algn="ctr" eaLnBrk="1" hangingPunct="1"/>
            <a:endParaRPr lang="es-ES" sz="1400" b="1" dirty="0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H="1">
            <a:off x="2627782" y="2436472"/>
            <a:ext cx="4" cy="77122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3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13069" y="5246742"/>
            <a:ext cx="3748876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AUXILIAR PRESIDENCIA</a:t>
            </a:r>
          </a:p>
          <a:p>
            <a:pPr algn="ctr" eaLnBrk="1" hangingPunct="1"/>
            <a:r>
              <a:rPr lang="es-MX" sz="1200" b="1" dirty="0" smtClean="0"/>
              <a:t>C. ROSA VALADEZ MARTINEZ</a:t>
            </a:r>
            <a:endParaRPr lang="es-ES" sz="1200" b="1" dirty="0"/>
          </a:p>
        </p:txBody>
      </p:sp>
      <p:sp>
        <p:nvSpPr>
          <p:cNvPr id="14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9" y="4221088"/>
            <a:ext cx="3816424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ASISTENTE DE SECRETARIO PARTICULAR</a:t>
            </a:r>
            <a:endParaRPr lang="es-MX" sz="1400" dirty="0"/>
          </a:p>
          <a:p>
            <a:pPr algn="ctr" eaLnBrk="1" hangingPunct="1"/>
            <a:r>
              <a:rPr lang="es-ES" sz="1400" b="1" dirty="0" smtClean="0"/>
              <a:t>C. Ana Cristina Méndez Rubalcaba </a:t>
            </a:r>
            <a:endParaRPr lang="es-ES" sz="1400" b="1" dirty="0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H="1">
            <a:off x="2627783" y="3922409"/>
            <a:ext cx="0" cy="4824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6101709" y="3789239"/>
            <a:ext cx="0" cy="43219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0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6" y="4404841"/>
            <a:ext cx="386558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CHOFER B</a:t>
            </a:r>
            <a:endParaRPr lang="es-MX" sz="1400" dirty="0"/>
          </a:p>
          <a:p>
            <a:pPr algn="ctr" eaLnBrk="1" hangingPunct="1"/>
            <a:r>
              <a:rPr lang="es-ES" sz="1400" b="1" dirty="0" smtClean="0"/>
              <a:t>VACANTE</a:t>
            </a:r>
            <a:endParaRPr lang="es-ES" sz="1400" b="1" dirty="0"/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 flipH="1">
            <a:off x="6105143" y="4814767"/>
            <a:ext cx="0" cy="43219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9"/>
          <p:cNvSpPr>
            <a:spLocks noChangeShapeType="1"/>
          </p:cNvSpPr>
          <p:nvPr/>
        </p:nvSpPr>
        <p:spPr bwMode="auto">
          <a:xfrm>
            <a:off x="4500563" y="3286125"/>
            <a:ext cx="0" cy="19431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819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0313" y="3714750"/>
            <a:ext cx="3960812" cy="5778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ASESOR JURIDICO</a:t>
            </a:r>
            <a:endParaRPr lang="es-ES" sz="1600" dirty="0"/>
          </a:p>
          <a:p>
            <a:pPr algn="ctr" eaLnBrk="1" hangingPunct="1"/>
            <a:r>
              <a:rPr lang="es-MX" b="1" dirty="0" smtClean="0"/>
              <a:t>Lic</a:t>
            </a:r>
            <a:r>
              <a:rPr lang="es-MX" sz="1600" b="1" dirty="0" smtClean="0"/>
              <a:t>. Mario Eduardo Castillo Sánchez </a:t>
            </a:r>
            <a:endParaRPr lang="es-ES" sz="1600" b="1" dirty="0"/>
          </a:p>
        </p:txBody>
      </p:sp>
      <p:sp>
        <p:nvSpPr>
          <p:cNvPr id="819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57463" y="4797425"/>
            <a:ext cx="3886200" cy="792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ASISTENTE DE </a:t>
            </a:r>
            <a:r>
              <a:rPr lang="es-MX" sz="1600" dirty="0" smtClean="0"/>
              <a:t>SINDICATURA</a:t>
            </a:r>
          </a:p>
          <a:p>
            <a:pPr algn="ctr" eaLnBrk="1" hangingPunct="1"/>
            <a:r>
              <a:rPr lang="es-MX" sz="1600" b="1" dirty="0" smtClean="0"/>
              <a:t>C. Ma. Guadalupe Torres Pérez</a:t>
            </a:r>
            <a:endParaRPr lang="es-MX" sz="1600" b="1" dirty="0"/>
          </a:p>
        </p:txBody>
      </p:sp>
      <p:sp>
        <p:nvSpPr>
          <p:cNvPr id="819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349500"/>
            <a:ext cx="5832475" cy="922338"/>
          </a:xfrm>
          <a:prstGeom prst="roundRect">
            <a:avLst>
              <a:gd name="adj" fmla="val 1428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b="1" dirty="0"/>
              <a:t>S I N D I C O</a:t>
            </a:r>
          </a:p>
          <a:p>
            <a:pPr algn="ctr" eaLnBrk="1" hangingPunct="1"/>
            <a:r>
              <a:rPr lang="es-MX" b="1" dirty="0" smtClean="0"/>
              <a:t>T.S.U. Gualberto Torres Pérez</a:t>
            </a:r>
            <a:endParaRPr lang="es-ES" b="1" dirty="0"/>
          </a:p>
        </p:txBody>
      </p:sp>
      <p:sp>
        <p:nvSpPr>
          <p:cNvPr id="43011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980728"/>
            <a:ext cx="2016224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bg1"/>
                </a:solidFill>
                <a:latin typeface="Berlin Sans FB Demi" pitchFamily="34" charset="0"/>
              </a:rPr>
              <a:t>SINDICATURA</a:t>
            </a:r>
            <a:endParaRPr lang="es-ES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3022" name="Rectangl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856" y="476672"/>
            <a:ext cx="3065462" cy="3746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820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42930"/>
            <a:ext cx="1182663" cy="1557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944216" cy="136815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0"/>
          <p:cNvSpPr>
            <a:spLocks noChangeShapeType="1"/>
          </p:cNvSpPr>
          <p:nvPr/>
        </p:nvSpPr>
        <p:spPr bwMode="auto">
          <a:xfrm flipH="1">
            <a:off x="4644008" y="4318828"/>
            <a:ext cx="0" cy="6223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-387350"/>
            <a:ext cx="1447800" cy="28575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s-MX" sz="1000" b="1" dirty="0" smtClean="0"/>
              <a:t>REGIDORES</a:t>
            </a:r>
            <a:endParaRPr lang="es-ES" sz="1000" b="1" dirty="0" smtClean="0"/>
          </a:p>
        </p:txBody>
      </p:sp>
      <p:sp>
        <p:nvSpPr>
          <p:cNvPr id="9220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205038"/>
            <a:ext cx="6192837" cy="211379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700" b="1" dirty="0" smtClean="0"/>
          </a:p>
          <a:p>
            <a:pPr algn="ctr" eaLnBrk="1" hangingPunct="1"/>
            <a:r>
              <a:rPr lang="es-MX" sz="1700" b="1" dirty="0" smtClean="0"/>
              <a:t>C. Sergio Moreno Rosales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T.s.u. María Dolores Cervantes Carranco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Lic. María Elena Flores Luna 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Ing. Diego Portugal Araiza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Lic. Ma. del Socorro Rodríguez Hernández.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Ing. Ezequiel Díaz Pacheco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C.P Juan Miguel Mendoza Díaz de León</a:t>
            </a:r>
          </a:p>
          <a:p>
            <a:pPr algn="ctr" eaLnBrk="1" hangingPunct="1"/>
            <a:r>
              <a:rPr lang="es-MX" sz="1700" b="1" dirty="0" smtClean="0"/>
              <a:t>C. Elsa Valadez Martínez</a:t>
            </a:r>
          </a:p>
          <a:p>
            <a:pPr eaLnBrk="1" hangingPunct="1"/>
            <a:endParaRPr lang="es-MX" sz="1700" b="1" dirty="0"/>
          </a:p>
        </p:txBody>
      </p:sp>
      <p:sp>
        <p:nvSpPr>
          <p:cNvPr id="9221" name="Line 9"/>
          <p:cNvSpPr>
            <a:spLocks noChangeShapeType="1"/>
          </p:cNvSpPr>
          <p:nvPr/>
        </p:nvSpPr>
        <p:spPr bwMode="auto">
          <a:xfrm flipH="1">
            <a:off x="4284663" y="5443538"/>
            <a:ext cx="719137" cy="1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41987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36168" y="1218064"/>
            <a:ext cx="1727919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000" b="1" dirty="0">
                <a:solidFill>
                  <a:schemeClr val="bg1"/>
                </a:solidFill>
                <a:latin typeface="Berlin Sans FB Demi" pitchFamily="34" charset="0"/>
              </a:rPr>
              <a:t>REGIDORES</a:t>
            </a:r>
            <a:endParaRPr lang="es-ES" sz="20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2000" name="Rectangl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260648"/>
            <a:ext cx="3065462" cy="3746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9226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88133" y="4960692"/>
            <a:ext cx="5111750" cy="863600"/>
          </a:xfrm>
          <a:prstGeom prst="roundRect">
            <a:avLst>
              <a:gd name="adj" fmla="val 644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ASISTENTE DE REGIDORES</a:t>
            </a:r>
            <a:endParaRPr lang="es-ES" sz="1300" dirty="0"/>
          </a:p>
          <a:p>
            <a:pPr algn="ctr" eaLnBrk="1" hangingPunct="1"/>
            <a:r>
              <a:rPr lang="es-MX" sz="1400" b="1" dirty="0" smtClean="0"/>
              <a:t>C. Carmen Carolina Guzmán Galván </a:t>
            </a:r>
            <a:endParaRPr lang="es-MX" sz="1400" b="1" dirty="0"/>
          </a:p>
        </p:txBody>
      </p:sp>
      <p:pic>
        <p:nvPicPr>
          <p:cNvPr id="922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42930"/>
            <a:ext cx="1505496" cy="1475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60648"/>
            <a:ext cx="2088232" cy="13575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9"/>
          <p:cNvSpPr>
            <a:spLocks noChangeShapeType="1"/>
          </p:cNvSpPr>
          <p:nvPr/>
        </p:nvSpPr>
        <p:spPr bwMode="auto">
          <a:xfrm>
            <a:off x="4571999" y="2060575"/>
            <a:ext cx="2091" cy="23780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4" name="Line 8"/>
          <p:cNvSpPr>
            <a:spLocks noChangeShapeType="1"/>
          </p:cNvSpPr>
          <p:nvPr/>
        </p:nvSpPr>
        <p:spPr bwMode="auto">
          <a:xfrm flipH="1">
            <a:off x="3851275" y="4438650"/>
            <a:ext cx="15128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6" name="Line 46"/>
          <p:cNvSpPr>
            <a:spLocks noChangeShapeType="1"/>
          </p:cNvSpPr>
          <p:nvPr/>
        </p:nvSpPr>
        <p:spPr bwMode="auto">
          <a:xfrm flipH="1">
            <a:off x="4067175" y="3500438"/>
            <a:ext cx="1081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7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825" y="3214688"/>
            <a:ext cx="3633788" cy="503237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ASESOR JURIDICO</a:t>
            </a:r>
          </a:p>
          <a:p>
            <a:pPr algn="ctr" eaLnBrk="1" hangingPunct="1"/>
            <a:r>
              <a:rPr lang="es-MX" sz="1300" b="1" dirty="0" smtClean="0"/>
              <a:t>VACANTE</a:t>
            </a:r>
            <a:endParaRPr lang="es-MX" sz="1300" b="1" dirty="0"/>
          </a:p>
        </p:txBody>
      </p:sp>
      <p:sp>
        <p:nvSpPr>
          <p:cNvPr id="10248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32363" y="4222750"/>
            <a:ext cx="4067175" cy="5016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ARCHIVO MUNICIPAL</a:t>
            </a:r>
            <a:endParaRPr lang="es-ES" sz="1200" dirty="0"/>
          </a:p>
          <a:p>
            <a:pPr algn="ctr" eaLnBrk="1" hangingPunct="1"/>
            <a:r>
              <a:rPr lang="es-MX" sz="1200" b="1" dirty="0" smtClean="0"/>
              <a:t>C. Ezequiel Martínez Rodríguez</a:t>
            </a:r>
            <a:endParaRPr lang="es-MX" sz="1200" b="1" dirty="0"/>
          </a:p>
        </p:txBody>
      </p:sp>
      <p:sp>
        <p:nvSpPr>
          <p:cNvPr id="10249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1556792"/>
            <a:ext cx="4948237" cy="719137"/>
          </a:xfrm>
          <a:prstGeom prst="roundRect">
            <a:avLst>
              <a:gd name="adj" fmla="val 2031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700" dirty="0"/>
              <a:t>SECRETARIO DEL H. </a:t>
            </a:r>
            <a:r>
              <a:rPr lang="es-MX" sz="1700" dirty="0" smtClean="0"/>
              <a:t>AYUNTAMIENTO</a:t>
            </a:r>
            <a:endParaRPr lang="es-ES" sz="1700" dirty="0"/>
          </a:p>
          <a:p>
            <a:pPr algn="ctr" eaLnBrk="1" hangingPunct="1"/>
            <a:r>
              <a:rPr lang="es-ES" sz="1700" b="1" dirty="0" smtClean="0"/>
              <a:t>Lic. Oscar Miguel Cortes Cibrián</a:t>
            </a:r>
            <a:endParaRPr lang="es-ES" sz="1700" b="1" dirty="0"/>
          </a:p>
        </p:txBody>
      </p:sp>
      <p:sp>
        <p:nvSpPr>
          <p:cNvPr id="10250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3284984"/>
            <a:ext cx="3744913" cy="575816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ASISTENTE </a:t>
            </a:r>
            <a:r>
              <a:rPr lang="es-MX" sz="1300" dirty="0" smtClean="0"/>
              <a:t>DE SECRETARIA</a:t>
            </a:r>
            <a:endParaRPr lang="es-ES" sz="1300" dirty="0"/>
          </a:p>
          <a:p>
            <a:pPr algn="ctr" eaLnBrk="1" hangingPunct="1"/>
            <a:r>
              <a:rPr lang="es-MX" sz="1400" b="1" dirty="0" smtClean="0"/>
              <a:t>C. Blanca Isabel Aguiñaga Ibarra  </a:t>
            </a:r>
            <a:endParaRPr lang="es-MX" sz="1400" b="1" dirty="0"/>
          </a:p>
        </p:txBody>
      </p:sp>
      <p:sp>
        <p:nvSpPr>
          <p:cNvPr id="10251" name="Rectangle 68"/>
          <p:cNvSpPr>
            <a:spLocks noChangeArrowheads="1"/>
          </p:cNvSpPr>
          <p:nvPr/>
        </p:nvSpPr>
        <p:spPr bwMode="auto">
          <a:xfrm>
            <a:off x="323528" y="4222750"/>
            <a:ext cx="3743647" cy="503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SECRETARIA B</a:t>
            </a:r>
            <a:endParaRPr lang="es-MX" sz="1300" dirty="0"/>
          </a:p>
          <a:p>
            <a:pPr algn="ctr" eaLnBrk="1" hangingPunct="1"/>
            <a:r>
              <a:rPr lang="es-MX" sz="1300" b="1" dirty="0" smtClean="0"/>
              <a:t>C. VACANTE</a:t>
            </a:r>
            <a:endParaRPr lang="es-MX" sz="1300" b="1" dirty="0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776537" y="550083"/>
            <a:ext cx="3662363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Berlin Sans FB Demi" pitchFamily="34" charset="0"/>
              </a:rPr>
              <a:t>SECRETARIA</a:t>
            </a:r>
            <a:endParaRPr lang="es-ES" sz="20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1026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8640"/>
            <a:ext cx="1368152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39752" y="1975486"/>
            <a:ext cx="4896544" cy="733434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</a:p>
          <a:p>
            <a:pPr algn="ctr" eaLnBrk="1" hangingPunct="1"/>
            <a:r>
              <a:rPr lang="es-MX" b="1" dirty="0" smtClean="0"/>
              <a:t>INSPECTOR DE FISCALIZACIÓN</a:t>
            </a:r>
          </a:p>
          <a:p>
            <a:pPr algn="ctr" eaLnBrk="1" hangingPunct="1"/>
            <a:r>
              <a:rPr lang="es-MX" dirty="0" smtClean="0"/>
              <a:t>C. Héctor Javier Maldonado Macías</a:t>
            </a:r>
          </a:p>
          <a:p>
            <a:pPr algn="ctr" eaLnBrk="1" hangingPunct="1"/>
            <a:endParaRPr lang="es-MX" dirty="0" smtClean="0"/>
          </a:p>
        </p:txBody>
      </p:sp>
      <p:pic>
        <p:nvPicPr>
          <p:cNvPr id="12298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2" name="Rectángulo 1"/>
          <p:cNvSpPr/>
          <p:nvPr/>
        </p:nvSpPr>
        <p:spPr>
          <a:xfrm>
            <a:off x="3131840" y="476672"/>
            <a:ext cx="3744416" cy="698178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FISCALIZACIÓN</a:t>
            </a:r>
            <a:endParaRPr lang="es-MX" b="1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10" name="Line 46"/>
          <p:cNvSpPr>
            <a:spLocks noChangeShapeType="1"/>
          </p:cNvSpPr>
          <p:nvPr/>
        </p:nvSpPr>
        <p:spPr bwMode="auto">
          <a:xfrm flipH="1" flipV="1">
            <a:off x="4788024" y="2708920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5556" y="3649830"/>
            <a:ext cx="3528392" cy="630690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 </a:t>
            </a:r>
          </a:p>
          <a:p>
            <a:pPr algn="ctr" eaLnBrk="1" hangingPunct="1"/>
            <a:r>
              <a:rPr lang="es-MX" sz="1400" dirty="0" smtClean="0"/>
              <a:t>AUXILIAR FISCAL</a:t>
            </a:r>
          </a:p>
          <a:p>
            <a:pPr algn="ctr" eaLnBrk="1" hangingPunct="1"/>
            <a:r>
              <a:rPr lang="es-MX" sz="1400" b="1" dirty="0" smtClean="0"/>
              <a:t>C. Jonathan Missael Torres Hernández</a:t>
            </a:r>
          </a:p>
          <a:p>
            <a:pPr algn="ctr" eaLnBrk="1" hangingPunct="1"/>
            <a:endParaRPr lang="es-MX" dirty="0" smtClean="0"/>
          </a:p>
        </p:txBody>
      </p:sp>
      <p:sp>
        <p:nvSpPr>
          <p:cNvPr id="14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36096" y="3653715"/>
            <a:ext cx="3528392" cy="630690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 </a:t>
            </a:r>
          </a:p>
          <a:p>
            <a:pPr algn="ctr" eaLnBrk="1" hangingPunct="1"/>
            <a:r>
              <a:rPr lang="es-MX" sz="1400" dirty="0" smtClean="0"/>
              <a:t>AUXILIAR FISCAL</a:t>
            </a:r>
          </a:p>
          <a:p>
            <a:pPr algn="ctr" eaLnBrk="1" hangingPunct="1"/>
            <a:r>
              <a:rPr lang="es-MX" sz="1400" b="1" dirty="0" smtClean="0"/>
              <a:t>T.S.U. Ilse Lucia Banda Rodríguez</a:t>
            </a:r>
          </a:p>
          <a:p>
            <a:pPr algn="ctr" eaLnBrk="1" hangingPunct="1"/>
            <a:endParaRPr lang="es-MX" dirty="0" smtClean="0"/>
          </a:p>
        </p:txBody>
      </p:sp>
      <p:sp>
        <p:nvSpPr>
          <p:cNvPr id="15" name="Line 46"/>
          <p:cNvSpPr>
            <a:spLocks noChangeShapeType="1"/>
          </p:cNvSpPr>
          <p:nvPr/>
        </p:nvSpPr>
        <p:spPr bwMode="auto">
          <a:xfrm flipH="1">
            <a:off x="4103948" y="3933056"/>
            <a:ext cx="13321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5474620</TotalTime>
  <Words>2684</Words>
  <Application>Microsoft Office PowerPoint</Application>
  <PresentationFormat>Presentación en pantalla (4:3)</PresentationFormat>
  <Paragraphs>743</Paragraphs>
  <Slides>42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42</vt:i4>
      </vt:variant>
    </vt:vector>
  </HeadingPairs>
  <TitlesOfParts>
    <vt:vector size="53" baseType="lpstr">
      <vt:lpstr>Arial</vt:lpstr>
      <vt:lpstr>Berlin Sans FB</vt:lpstr>
      <vt:lpstr>Berlin Sans FB Demi</vt:lpstr>
      <vt:lpstr>Bookman Old Style</vt:lpstr>
      <vt:lpstr>Franklin Gothic Book</vt:lpstr>
      <vt:lpstr>Franklin Gothic Medium</vt:lpstr>
      <vt:lpstr>Monotype Corsiva</vt:lpstr>
      <vt:lpstr>Times New Roman</vt:lpstr>
      <vt:lpstr>Wingdings 2</vt:lpstr>
      <vt:lpstr>Viajes</vt:lpstr>
      <vt:lpstr>1_Viajes</vt:lpstr>
      <vt:lpstr>Presentación de PowerPoint</vt:lpstr>
      <vt:lpstr>Presentación de PowerPoint</vt:lpstr>
      <vt:lpstr>Presentación de PowerPoint</vt:lpstr>
      <vt:lpstr>Presentación de PowerPoint</vt:lpstr>
      <vt:lpstr>PRESIDENCIA</vt:lpstr>
      <vt:lpstr>Presentación de PowerPoint</vt:lpstr>
      <vt:lpstr>REGIDORES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Presidencia Municipal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Jimmy Mortem</dc:creator>
  <cp:lastModifiedBy>Recursos Humanos Presidencia Municipal Ocampo</cp:lastModifiedBy>
  <cp:revision>1738</cp:revision>
  <cp:lastPrinted>2019-07-03T19:57:38Z</cp:lastPrinted>
  <dcterms:created xsi:type="dcterms:W3CDTF">2003-10-02T15:47:19Z</dcterms:created>
  <dcterms:modified xsi:type="dcterms:W3CDTF">2021-07-05T22:39:46Z</dcterms:modified>
</cp:coreProperties>
</file>