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  <p:sldMasterId id="2147484017" r:id="rId2"/>
  </p:sldMasterIdLst>
  <p:notesMasterIdLst>
    <p:notesMasterId r:id="rId46"/>
  </p:notesMasterIdLst>
  <p:handoutMasterIdLst>
    <p:handoutMasterId r:id="rId47"/>
  </p:handoutMasterIdLst>
  <p:sldIdLst>
    <p:sldId id="328" r:id="rId3"/>
    <p:sldId id="257" r:id="rId4"/>
    <p:sldId id="274" r:id="rId5"/>
    <p:sldId id="275" r:id="rId6"/>
    <p:sldId id="280" r:id="rId7"/>
    <p:sldId id="279" r:id="rId8"/>
    <p:sldId id="278" r:id="rId9"/>
    <p:sldId id="282" r:id="rId10"/>
    <p:sldId id="316" r:id="rId11"/>
    <p:sldId id="283" r:id="rId12"/>
    <p:sldId id="311" r:id="rId13"/>
    <p:sldId id="284" r:id="rId14"/>
    <p:sldId id="286" r:id="rId15"/>
    <p:sldId id="317" r:id="rId16"/>
    <p:sldId id="318" r:id="rId17"/>
    <p:sldId id="319" r:id="rId18"/>
    <p:sldId id="288" r:id="rId19"/>
    <p:sldId id="320" r:id="rId20"/>
    <p:sldId id="321" r:id="rId21"/>
    <p:sldId id="285" r:id="rId22"/>
    <p:sldId id="289" r:id="rId23"/>
    <p:sldId id="290" r:id="rId24"/>
    <p:sldId id="291" r:id="rId25"/>
    <p:sldId id="329" r:id="rId26"/>
    <p:sldId id="292" r:id="rId27"/>
    <p:sldId id="293" r:id="rId28"/>
    <p:sldId id="294" r:id="rId29"/>
    <p:sldId id="295" r:id="rId30"/>
    <p:sldId id="330" r:id="rId31"/>
    <p:sldId id="322" r:id="rId32"/>
    <p:sldId id="323" r:id="rId33"/>
    <p:sldId id="324" r:id="rId34"/>
    <p:sldId id="325" r:id="rId35"/>
    <p:sldId id="300" r:id="rId36"/>
    <p:sldId id="326" r:id="rId37"/>
    <p:sldId id="327" r:id="rId38"/>
    <p:sldId id="301" r:id="rId39"/>
    <p:sldId id="302" r:id="rId40"/>
    <p:sldId id="305" r:id="rId41"/>
    <p:sldId id="306" r:id="rId42"/>
    <p:sldId id="308" r:id="rId43"/>
    <p:sldId id="331" r:id="rId44"/>
    <p:sldId id="310" r:id="rId45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99FF"/>
    <a:srgbClr val="FF9900"/>
    <a:srgbClr val="B2B2B2"/>
    <a:srgbClr val="33CCFF"/>
    <a:srgbClr val="FFFF99"/>
    <a:srgbClr val="333399"/>
    <a:srgbClr val="6600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96890" autoAdjust="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434" y="0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059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036129-E5CB-4518-8F5E-9B96C42879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6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434" y="0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830" y="4415529"/>
            <a:ext cx="5140742" cy="418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059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ABE60F0-4858-47D4-99F0-E758629522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0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6267A5-9F27-4EE3-9105-15146495BCA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6267A5-9F27-4EE3-9105-15146495BCAE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855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211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480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753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96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99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790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614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8448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08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61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13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Presidencia Municipal </a:t>
            </a:r>
          </a:p>
          <a:p>
            <a:pPr algn="ctr" eaLnBrk="1" hangingPunct="1">
              <a:defRPr/>
            </a:pPr>
            <a:r>
              <a:rPr lang="es-MX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San Felipe, Gto.</a:t>
            </a:r>
            <a:endParaRPr lang="es-E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7" descr="01 Logo AUTORIZ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73025"/>
            <a:ext cx="920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skudo 0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1963" y="207963"/>
            <a:ext cx="7381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Presidencia Municipal </a:t>
            </a:r>
          </a:p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San Felipe, Gto.</a:t>
            </a:r>
            <a:endParaRPr lang="es-ES" sz="3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7" descr="01 Logo AUTORIZ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1" y="73027"/>
            <a:ext cx="920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skudo 0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1964" y="207965"/>
            <a:ext cx="7381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203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ADMINISTRACIÓN 2021-2024</a:t>
            </a:r>
            <a:br>
              <a:rPr lang="es-MX" dirty="0" smtClean="0"/>
            </a:br>
            <a:r>
              <a:rPr lang="es-MX" dirty="0" smtClean="0"/>
              <a:t>UNIDOS POR OCAMPO</a:t>
            </a:r>
            <a:r>
              <a:rPr lang="es-MX" smtClean="0"/>
              <a:t/>
            </a:r>
            <a:br>
              <a:rPr lang="es-MX" smtClean="0"/>
            </a:br>
            <a:r>
              <a:rPr lang="es-MX" smtClean="0"/>
              <a:t>ENERO-MARZO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MX" dirty="0" smtClean="0"/>
              <a:t>ORGANIGRAMA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3652572" cy="3212976"/>
          </a:xfrm>
          <a:prstGeom prst="rect">
            <a:avLst/>
          </a:prstGeom>
        </p:spPr>
      </p:pic>
      <p:pic>
        <p:nvPicPr>
          <p:cNvPr id="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2931"/>
            <a:ext cx="2766839" cy="307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1836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836712"/>
            <a:ext cx="4248472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TESORERO  </a:t>
            </a:r>
            <a:r>
              <a:rPr lang="es-MX" dirty="0"/>
              <a:t>MUNICIPAL</a:t>
            </a:r>
          </a:p>
          <a:p>
            <a:pPr algn="ctr" eaLnBrk="1" hangingPunct="1"/>
            <a:r>
              <a:rPr lang="es-MX" b="1" dirty="0" smtClean="0"/>
              <a:t>Ing. Juan Manuel Velázquez López</a:t>
            </a:r>
            <a:endParaRPr lang="es-ES" b="1" dirty="0"/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373641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CONSULTOR FISCAL</a:t>
            </a:r>
          </a:p>
          <a:p>
            <a:pPr algn="ctr" eaLnBrk="1" hangingPunct="1"/>
            <a:r>
              <a:rPr lang="es-MX" sz="1200" b="1" dirty="0" smtClean="0"/>
              <a:t>C. Miguel Ángel Rodríguez Guzmán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7946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DE EGRESOS</a:t>
            </a:r>
          </a:p>
          <a:p>
            <a:pPr algn="ctr" eaLnBrk="1" hangingPunct="1"/>
            <a:r>
              <a:rPr lang="es-MX" sz="1200" b="1" dirty="0" smtClean="0"/>
              <a:t>C. Juana Alejandra Mancilla Salas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5118" y="36676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EGRESOS</a:t>
            </a:r>
          </a:p>
          <a:p>
            <a:pPr algn="ctr" eaLnBrk="1" hangingPunct="1"/>
            <a:r>
              <a:rPr lang="es-MX" sz="1200" b="1" dirty="0" smtClean="0"/>
              <a:t>T.S.U. J. Guadalupe Alonso Rodríguez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48297" y="459115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INVENTARIO</a:t>
            </a:r>
          </a:p>
          <a:p>
            <a:pPr algn="ctr" eaLnBrk="1" hangingPunct="1"/>
            <a:r>
              <a:rPr lang="es-MX" sz="1200" b="1" dirty="0" smtClean="0"/>
              <a:t>C. Juan Pablo Carrera Martínez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289816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 DE PROGRAMAS POR CONVENIO</a:t>
            </a:r>
          </a:p>
          <a:p>
            <a:pPr algn="ctr" eaLnBrk="1" hangingPunct="1"/>
            <a:r>
              <a:rPr lang="es-MX" sz="1200" b="1" dirty="0" smtClean="0"/>
              <a:t>T.S.U. Luz María Castillo Ortiz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3449" y="286296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DE GASTO CORRIENTE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Ing. Mayra Guadalupe Rodríguez Ligas 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726" y="460050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INGRESOS</a:t>
            </a:r>
          </a:p>
          <a:p>
            <a:pPr algn="ctr" eaLnBrk="1" hangingPunct="1"/>
            <a:r>
              <a:rPr lang="es-MX" sz="1200" b="1" dirty="0" smtClean="0"/>
              <a:t>C.  Mariela Lara </a:t>
            </a:r>
            <a:r>
              <a:rPr lang="es-MX" sz="1200" b="1" dirty="0" err="1" smtClean="0"/>
              <a:t>Galvan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728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UNIDAD EGRESOS</a:t>
            </a:r>
          </a:p>
          <a:p>
            <a:pPr algn="ctr" eaLnBrk="1" hangingPunct="1"/>
            <a:r>
              <a:rPr lang="es-MX" sz="1200" b="1" dirty="0"/>
              <a:t>V</a:t>
            </a:r>
            <a:r>
              <a:rPr lang="es-MX" sz="1200" b="1" dirty="0" smtClean="0"/>
              <a:t>acante</a:t>
            </a:r>
            <a:endParaRPr lang="es-MX" sz="1200" b="1" dirty="0"/>
          </a:p>
        </p:txBody>
      </p:sp>
      <p:pic>
        <p:nvPicPr>
          <p:cNvPr id="13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448" y="116861"/>
            <a:ext cx="1080120" cy="13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86937" y="260648"/>
            <a:ext cx="246413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TESORERIA MUNICIPAL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687500" y="1556320"/>
            <a:ext cx="8634" cy="33128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211960" y="2347936"/>
            <a:ext cx="432048" cy="94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4644008" y="2348880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4716016" y="4869160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4139952" y="3212976"/>
            <a:ext cx="57606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4716016" y="3212976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V="1">
            <a:off x="4139952" y="4077072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V="1">
            <a:off x="4644008" y="4077072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V="1">
            <a:off x="4139952" y="4869160"/>
            <a:ext cx="57606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6" y="116861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67139" y="278430"/>
            <a:ext cx="5562741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UNIDAD DE ACCESO A LA INFORMACION PUBLICA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84659" y="1485255"/>
            <a:ext cx="633670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TITULAR DE LA UNIDAD DE ACCESO A LA INFORMACIÓN</a:t>
            </a:r>
            <a:endParaRPr lang="es-MX" dirty="0"/>
          </a:p>
          <a:p>
            <a:pPr algn="ctr" eaLnBrk="1" hangingPunct="1"/>
            <a:r>
              <a:rPr lang="es-MX" b="1" dirty="0" smtClean="0"/>
              <a:t>Lic. Alberto Martínez Aguiñaga</a:t>
            </a:r>
            <a:endParaRPr lang="es-ES" b="1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88640"/>
            <a:ext cx="1080120" cy="11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7" y="188640"/>
            <a:ext cx="150064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22306" y="260648"/>
            <a:ext cx="3993401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IMPUESTOS INMOBILIARIOS Y CATASTRO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16632"/>
            <a:ext cx="10801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124372"/>
            <a:ext cx="5760665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</a:t>
            </a:r>
            <a:r>
              <a:rPr lang="es-MX" sz="1600" dirty="0"/>
              <a:t>D</a:t>
            </a:r>
            <a:endParaRPr lang="es-MX" sz="1600" dirty="0" smtClean="0"/>
          </a:p>
          <a:p>
            <a:pPr algn="ctr" eaLnBrk="1" hangingPunct="1"/>
            <a:r>
              <a:rPr lang="es-MX" b="1" dirty="0" smtClean="0"/>
              <a:t>C. Héctor Rodríguez </a:t>
            </a:r>
            <a:r>
              <a:rPr lang="es-MX" b="1" dirty="0"/>
              <a:t>M</a:t>
            </a:r>
            <a:r>
              <a:rPr lang="es-MX" b="1" dirty="0" smtClean="0"/>
              <a:t>edina </a:t>
            </a:r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072" y="2766356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CAJERA Y ENCARGADA DE EJECUCION</a:t>
            </a:r>
          </a:p>
          <a:p>
            <a:pPr algn="ctr" eaLnBrk="1" hangingPunct="1"/>
            <a:r>
              <a:rPr lang="es-MX" sz="1200" b="1" dirty="0" smtClean="0"/>
              <a:t>C. Araceli Torres Ortiz</a:t>
            </a:r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4431" y="5478347"/>
            <a:ext cx="2808312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NOTIFICADOR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Juan Daniel Macías Ortiz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07470" y="2802546"/>
            <a:ext cx="381647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REGULARIZACION DE PREDIOS </a:t>
            </a:r>
          </a:p>
          <a:p>
            <a:pPr algn="ctr" eaLnBrk="1" hangingPunct="1"/>
            <a:r>
              <a:rPr lang="es-MX" sz="1200" dirty="0" smtClean="0"/>
              <a:t>RUSTICOS Y URBANOS</a:t>
            </a:r>
          </a:p>
          <a:p>
            <a:pPr algn="ctr" eaLnBrk="1" hangingPunct="1"/>
            <a:r>
              <a:rPr lang="es-MX" sz="1200" b="1" dirty="0" smtClean="0"/>
              <a:t>C. Rosaura Rodríguez Rangel</a:t>
            </a:r>
            <a:endParaRPr lang="es-MX" sz="1200" b="1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267744" y="1844453"/>
            <a:ext cx="0" cy="972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4420" y="4143014"/>
            <a:ext cx="3624101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Auxiliar de Impuestos Inmobiliarios y Catastro</a:t>
            </a:r>
          </a:p>
          <a:p>
            <a:pPr algn="ctr" eaLnBrk="1" hangingPunct="1"/>
            <a:r>
              <a:rPr lang="es-MX" sz="1400" b="1" dirty="0" smtClean="0"/>
              <a:t>C. Nancy Arely </a:t>
            </a:r>
            <a:r>
              <a:rPr lang="es-MX" sz="1400" b="1" dirty="0" err="1" smtClean="0"/>
              <a:t>Servin</a:t>
            </a:r>
            <a:r>
              <a:rPr lang="es-MX" sz="1400" b="1" dirty="0" smtClean="0"/>
              <a:t> Mendoza</a:t>
            </a:r>
          </a:p>
          <a:p>
            <a:pPr algn="ctr" eaLnBrk="1" hangingPunct="1"/>
            <a:endParaRPr lang="es-MX" dirty="0" smtClean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6948264" y="1844452"/>
            <a:ext cx="0" cy="9265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2267744" y="3450247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2258587" y="4773704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477548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440160" cy="120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89093" y="1802059"/>
            <a:ext cx="5184576" cy="9090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</a:t>
            </a:r>
            <a:r>
              <a:rPr lang="es-MX" sz="1600" dirty="0"/>
              <a:t>C</a:t>
            </a:r>
            <a:endParaRPr lang="es-MX" sz="1600" dirty="0" smtClean="0"/>
          </a:p>
          <a:p>
            <a:pPr algn="ctr" eaLnBrk="1" hangingPunct="1"/>
            <a:r>
              <a:rPr lang="es-MX" b="1" dirty="0" smtClean="0"/>
              <a:t>C. Adán Macías Flores</a:t>
            </a:r>
            <a:endParaRPr lang="es-MX" sz="2000" b="1" dirty="0" smtClean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176" y="312114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OFICINA  INGRESOS  SAPAO</a:t>
            </a:r>
          </a:p>
          <a:p>
            <a:pPr algn="ctr" eaLnBrk="1" hangingPunct="1"/>
            <a:r>
              <a:rPr lang="es-MX" sz="1200" b="1" dirty="0" smtClean="0"/>
              <a:t>T.S.U. Norma Verónica Medellín Rodríguez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228184" y="2736937"/>
            <a:ext cx="0" cy="54804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4291173"/>
            <a:ext cx="3596641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TITULAR DE CALIDAD Y CULTURA DEL AGUA</a:t>
            </a:r>
          </a:p>
          <a:p>
            <a:pPr algn="ctr" eaLnBrk="1" hangingPunct="1"/>
            <a:r>
              <a:rPr lang="es-MX" sz="1200" b="1" dirty="0" smtClean="0"/>
              <a:t>C. José Amado Rodríguez Mora </a:t>
            </a:r>
            <a:endParaRPr lang="es-MX" sz="1200" b="1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228184" y="3642827"/>
            <a:ext cx="0" cy="6483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1640" y="5548598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COBRO Y CAJA</a:t>
            </a:r>
          </a:p>
          <a:p>
            <a:pPr algn="ctr" eaLnBrk="1" hangingPunct="1"/>
            <a:r>
              <a:rPr lang="es-MX" sz="1200" b="1" dirty="0" smtClean="0"/>
              <a:t>María Fernanda Gómez Torres</a:t>
            </a:r>
            <a:endParaRPr lang="es-MX" sz="1200" b="1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484496" y="2697598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312114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DIRECCION  DE AGUA POTABLE</a:t>
            </a:r>
          </a:p>
          <a:p>
            <a:pPr algn="ctr" eaLnBrk="1" hangingPunct="1"/>
            <a:r>
              <a:rPr lang="es-MX" sz="1200" b="1" dirty="0" smtClean="0"/>
              <a:t>C. José Manuel Cavazos Vásquez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51232" y="4345723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INGRESOS SAPAO</a:t>
            </a:r>
          </a:p>
          <a:p>
            <a:pPr algn="ctr" eaLnBrk="1" hangingPunct="1"/>
            <a:r>
              <a:rPr lang="es-MX" sz="1200" b="1" dirty="0" smtClean="0"/>
              <a:t>José Roberto Méndez Castañón</a:t>
            </a:r>
            <a:endParaRPr lang="es-MX" sz="1200" b="1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2484496" y="3733534"/>
            <a:ext cx="2878" cy="61218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2484496" y="5065803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1" y="51256"/>
            <a:ext cx="168166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16632"/>
            <a:ext cx="1368152" cy="9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1055232"/>
            <a:ext cx="0" cy="496489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3943637" y="3860666"/>
            <a:ext cx="8685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6012185" y="4669616"/>
            <a:ext cx="36004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1300408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INSPECTOR DE RED DE AGUA POTABLE</a:t>
            </a:r>
          </a:p>
          <a:p>
            <a:pPr algn="ctr" eaLnBrk="1" hangingPunct="1"/>
            <a:r>
              <a:rPr lang="es-MX" sz="1200" b="1" dirty="0" smtClean="0"/>
              <a:t>C. José de Jesús Narváez Martínez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1300408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INSPECTOR DE AGUA POTABLE</a:t>
            </a:r>
          </a:p>
          <a:p>
            <a:pPr algn="ctr" eaLnBrk="1" hangingPunct="1"/>
            <a:r>
              <a:rPr lang="es-MX" sz="1200" b="1" dirty="0" smtClean="0"/>
              <a:t>C. Arturo Narváez Piñón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2816608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BODEGUERO SAPAO</a:t>
            </a:r>
          </a:p>
          <a:p>
            <a:pPr algn="ctr" eaLnBrk="1" hangingPunct="1"/>
            <a:r>
              <a:rPr lang="es-MX" sz="1200" b="1" dirty="0" smtClean="0"/>
              <a:t>C. José Reyna López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7256" y="2168809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FONTANERO DRENAJE</a:t>
            </a:r>
          </a:p>
          <a:p>
            <a:pPr algn="ctr" eaLnBrk="1" hangingPunct="1"/>
            <a:r>
              <a:rPr lang="es-MX" sz="1200" b="1" dirty="0" smtClean="0"/>
              <a:t>C. Juan Martin Narváez Piñón 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2115433"/>
            <a:ext cx="360045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</a:t>
            </a:r>
            <a:r>
              <a:rPr lang="es-MX" sz="1200" dirty="0"/>
              <a:t>C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Juan Ortiz de la Rosa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2852565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r>
              <a:rPr lang="es-MX" sz="1200" b="1" dirty="0" smtClean="0"/>
              <a:t>C. Ricardo Negrete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502" y="358306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r>
              <a:rPr lang="es-MX" sz="1200" b="1" dirty="0" smtClean="0"/>
              <a:t>C. Rosalio Navarro Ayala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9" y="353227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C. Juan Anguiano Sandoval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7000" y="425235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C. J. Carlos Rodríguez Reyes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775" y="497036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C. Jesús Flores Gómez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8023" y="4315151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A</a:t>
            </a:r>
          </a:p>
          <a:p>
            <a:pPr algn="ctr" eaLnBrk="1" hangingPunct="1"/>
            <a:r>
              <a:rPr lang="es-MX" sz="1200" b="1" dirty="0" smtClean="0"/>
              <a:t>C. Juan Ramírez García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3933784" y="4605607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3943638" y="5275189"/>
            <a:ext cx="844384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4006519" y="6020131"/>
            <a:ext cx="349457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3943639" y="3860665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146" y="5087255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E</a:t>
            </a:r>
          </a:p>
          <a:p>
            <a:pPr algn="ctr" eaLnBrk="1" hangingPunct="1"/>
            <a:r>
              <a:rPr lang="es-MX" sz="1200" b="1" dirty="0" smtClean="0"/>
              <a:t>C. José Eduardo Morquecho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9545" y="335153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TTITULAR DE PLANTA PTAR</a:t>
            </a:r>
          </a:p>
          <a:p>
            <a:pPr algn="ctr" eaLnBrk="1" hangingPunct="1"/>
            <a:r>
              <a:rPr lang="es-MX" sz="1200" b="1" dirty="0" smtClean="0"/>
              <a:t>C. Francisco Xavier González Macías</a:t>
            </a:r>
            <a:endParaRPr lang="es-MX" sz="1200" dirty="0"/>
          </a:p>
        </p:txBody>
      </p:sp>
      <p:sp>
        <p:nvSpPr>
          <p:cNvPr id="4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5382" y="575842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Vacante</a:t>
            </a:r>
          </a:p>
          <a:p>
            <a:pPr algn="ctr" eaLnBrk="1" hangingPunct="1"/>
            <a:endParaRPr lang="es-MX" sz="1200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83122" cy="11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8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9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1660064"/>
            <a:ext cx="0" cy="48856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3943637" y="3860666"/>
            <a:ext cx="8685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365830" y="6548924"/>
            <a:ext cx="36004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1300408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A</a:t>
            </a:r>
          </a:p>
          <a:p>
            <a:pPr algn="ctr" eaLnBrk="1" hangingPunct="1"/>
            <a:r>
              <a:rPr lang="es-MX" sz="1200" b="1" dirty="0" smtClean="0"/>
              <a:t>C. Francisco Flores López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2017645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C. Marco Antonio Martínez Martínez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2816608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PTAR</a:t>
            </a:r>
          </a:p>
          <a:p>
            <a:pPr algn="ctr" eaLnBrk="1" hangingPunct="1"/>
            <a:r>
              <a:rPr lang="es-MX" sz="1200" b="1" dirty="0" smtClean="0"/>
              <a:t>C. Eric Uriel Buendía Mendoza</a:t>
            </a:r>
            <a:endParaRPr lang="es-MX" sz="1200" dirty="0" smtClean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0229" y="2810411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C. Noé Navarro Lara 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2115433"/>
            <a:ext cx="360045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B</a:t>
            </a:r>
          </a:p>
          <a:p>
            <a:pPr algn="ctr" eaLnBrk="1" hangingPunct="1"/>
            <a:r>
              <a:rPr lang="es-MX" sz="1200" b="1" dirty="0" smtClean="0"/>
              <a:t>C. Manuel Juárez Rangel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3439764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POCERO COMUNIDAD EL POTRERO</a:t>
            </a:r>
          </a:p>
          <a:p>
            <a:pPr algn="ctr" eaLnBrk="1" hangingPunct="1"/>
            <a:r>
              <a:rPr lang="es-MX" sz="1200" b="1" dirty="0" smtClean="0"/>
              <a:t>C. Iván Galván Ortiz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146" y="4154660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JESUS MARIA</a:t>
            </a:r>
          </a:p>
          <a:p>
            <a:pPr algn="ctr" eaLnBrk="1" hangingPunct="1"/>
            <a:r>
              <a:rPr lang="es-MX" sz="1200" b="1" dirty="0" smtClean="0"/>
              <a:t>C. Rogelio Estrada Romero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9" y="353227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TINAJA</a:t>
            </a:r>
          </a:p>
          <a:p>
            <a:pPr algn="ctr" eaLnBrk="1" hangingPunct="1"/>
            <a:r>
              <a:rPr lang="es-MX" sz="1200" b="1" dirty="0" smtClean="0"/>
              <a:t>C. Jorge Guerrero Flores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7000" y="425235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VENTA</a:t>
            </a:r>
          </a:p>
          <a:p>
            <a:pPr algn="ctr" eaLnBrk="1" hangingPunct="1"/>
            <a:r>
              <a:rPr lang="es-MX" sz="1200" b="1" dirty="0" smtClean="0"/>
              <a:t>C. Antonio Flores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775" y="497036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100" dirty="0" smtClean="0"/>
              <a:t>POCERO COMUNIDAD CUEVAS DE VISTA HERMOSA</a:t>
            </a:r>
          </a:p>
          <a:p>
            <a:pPr algn="ctr" eaLnBrk="1" hangingPunct="1"/>
            <a:r>
              <a:rPr lang="es-MX" sz="1200" b="1" dirty="0" smtClean="0"/>
              <a:t>C. Vicente Mata Espinoza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500" y="4819431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20 DE NOVIEMBRE</a:t>
            </a:r>
          </a:p>
          <a:p>
            <a:pPr algn="ctr" eaLnBrk="1" hangingPunct="1"/>
            <a:r>
              <a:rPr lang="es-MX" sz="1200" b="1" dirty="0" smtClean="0"/>
              <a:t>C. Martin García Alvarado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501" y="549459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HACIENDITA</a:t>
            </a:r>
          </a:p>
          <a:p>
            <a:pPr algn="ctr" eaLnBrk="1" hangingPunct="1"/>
            <a:r>
              <a:rPr lang="es-MX" sz="1200" b="1" dirty="0" smtClean="0"/>
              <a:t>C. José Guadalupe Moreno Salsa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73487" y="6225141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TINAJA</a:t>
            </a:r>
          </a:p>
          <a:p>
            <a:pPr algn="ctr" eaLnBrk="1" hangingPunct="1"/>
            <a:r>
              <a:rPr lang="es-MX" sz="1200" b="1" dirty="0" smtClean="0"/>
              <a:t>C. Sanjuana Moreno Armendáriz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3933784" y="4605607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 flipV="1">
            <a:off x="3943638" y="5275191"/>
            <a:ext cx="868861" cy="171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43637" y="6019848"/>
            <a:ext cx="880390" cy="28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3943639" y="3860665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9" y="566687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ESCONDIDA</a:t>
            </a:r>
          </a:p>
          <a:p>
            <a:pPr algn="ctr" eaLnBrk="1" hangingPunct="1"/>
            <a:r>
              <a:rPr lang="es-MX" sz="1200" b="1" dirty="0" smtClean="0"/>
              <a:t>C. J. Refugio Contreras Guerrero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1300407"/>
            <a:ext cx="3600450" cy="6648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C. Misael Martínez Martínez</a:t>
            </a:r>
            <a:endParaRPr lang="es-MX" sz="1200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2"/>
            <a:ext cx="1909596" cy="120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002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3" y="1660062"/>
            <a:ext cx="36837" cy="290289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1300408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JESUS MARIA</a:t>
            </a:r>
          </a:p>
          <a:p>
            <a:pPr algn="ctr" eaLnBrk="1" hangingPunct="1"/>
            <a:r>
              <a:rPr lang="es-MX" sz="1200" b="1" dirty="0" smtClean="0"/>
              <a:t>C. Josefina Guerra Balleza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1300408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LA ESCONDIDA</a:t>
            </a:r>
          </a:p>
          <a:p>
            <a:pPr algn="ctr" eaLnBrk="1" hangingPunct="1"/>
            <a:r>
              <a:rPr lang="es-MX" sz="1200" b="1" dirty="0" smtClean="0"/>
              <a:t>C. Víctor Alfonso López Flores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2816608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EL PAJARO</a:t>
            </a:r>
          </a:p>
          <a:p>
            <a:pPr algn="ctr" eaLnBrk="1" hangingPunct="1"/>
            <a:r>
              <a:rPr lang="es-MX" sz="1200" b="1" dirty="0" smtClean="0"/>
              <a:t>C. Ernesto Moreno Carreras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7256" y="2168809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GACHUPINES</a:t>
            </a:r>
          </a:p>
          <a:p>
            <a:pPr algn="ctr" eaLnBrk="1" hangingPunct="1"/>
            <a:r>
              <a:rPr lang="es-MX" sz="1200" b="1" dirty="0" smtClean="0"/>
              <a:t>C. Ana Bertha Olvera de la Rosa 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2115433"/>
            <a:ext cx="360045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PUERTA DE LA AGUILILLA</a:t>
            </a:r>
          </a:p>
          <a:p>
            <a:pPr algn="ctr" eaLnBrk="1" hangingPunct="1"/>
            <a:r>
              <a:rPr lang="es-MX" sz="1200" b="1" dirty="0" smtClean="0"/>
              <a:t>C. Juan Jesús Duran Díaz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2852565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ENC. DE POTABILIZADORA LA HACIENDITA</a:t>
            </a:r>
          </a:p>
          <a:p>
            <a:pPr algn="ctr" eaLnBrk="1" hangingPunct="1"/>
            <a:r>
              <a:rPr lang="es-MX" sz="1200" b="1" dirty="0" smtClean="0"/>
              <a:t>C. Martin Moreno Rosales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502" y="358306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ENC. DE POTABILIZADORA SANTA BARBARA</a:t>
            </a:r>
          </a:p>
          <a:p>
            <a:pPr algn="ctr" eaLnBrk="1" hangingPunct="1"/>
            <a:r>
              <a:rPr lang="es-MX" sz="1200" b="1" dirty="0" smtClean="0"/>
              <a:t>C. María Guadalupe Rodríguez Campos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3869320" y="3860663"/>
            <a:ext cx="954708" cy="44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6913" y="358306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EL PAJARO</a:t>
            </a:r>
          </a:p>
          <a:p>
            <a:pPr algn="ctr" eaLnBrk="1" hangingPunct="1"/>
            <a:r>
              <a:rPr lang="es-MX" sz="1200" b="1" dirty="0" smtClean="0"/>
              <a:t>C. Ernesto Moreno Carreras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4271495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DE PIPA</a:t>
            </a:r>
          </a:p>
          <a:p>
            <a:pPr algn="ctr" eaLnBrk="1" hangingPunct="1"/>
            <a:r>
              <a:rPr lang="es-MX" sz="1200" b="1" dirty="0" smtClean="0"/>
              <a:t>C. José de la luz Rangel Guerrero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1724" y="4558352"/>
            <a:ext cx="455560" cy="4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1601718" cy="11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2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COMPRAS MATERIALES Y SUMINISTROS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440160" cy="108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274820"/>
            <a:ext cx="54006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JEFE DE DEPARTAMENTO A</a:t>
            </a:r>
            <a:endParaRPr lang="es-MX" dirty="0"/>
          </a:p>
          <a:p>
            <a:pPr algn="ctr" eaLnBrk="1" hangingPunct="1"/>
            <a:r>
              <a:rPr lang="es-MX" b="1" dirty="0" smtClean="0"/>
              <a:t>Lic. Martin Ortiz Romero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249289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CONTROL PRESUPUESTAL</a:t>
            </a:r>
          </a:p>
          <a:p>
            <a:pPr algn="ctr" eaLnBrk="1" hangingPunct="1"/>
            <a:r>
              <a:rPr lang="es-MX" sz="1200" dirty="0" smtClean="0"/>
              <a:t>Y PARQUE VEHICULAR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Luis Ernesto Dávila Armendáriz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4090517"/>
            <a:ext cx="3597165" cy="6048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 B</a:t>
            </a:r>
          </a:p>
          <a:p>
            <a:pPr algn="ctr" eaLnBrk="1" hangingPunct="1"/>
            <a:r>
              <a:rPr lang="es-MX" sz="1200" b="1" dirty="0" smtClean="0"/>
              <a:t>C. María Magdalena Esquivel Esparza</a:t>
            </a:r>
            <a:endParaRPr lang="es-MX" sz="1200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57200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4571948" y="2017250"/>
            <a:ext cx="50" cy="249186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385192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3247013"/>
            <a:ext cx="3597165" cy="6315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C. Jorge Adalberto Romo Tienda </a:t>
            </a:r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70" y="420367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MECANICO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C. Francisco Javier Sánchez Anguiano</a:t>
            </a:r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3348286"/>
            <a:ext cx="3615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 smtClean="0"/>
              <a:t>AUX. DE COMPRAS MATERIALES Y SUMINISTROS</a:t>
            </a:r>
            <a:endParaRPr lang="es-MX" sz="1100" b="1" dirty="0" smtClean="0"/>
          </a:p>
          <a:p>
            <a:pPr algn="ctr" eaLnBrk="1" hangingPunct="1"/>
            <a:r>
              <a:rPr lang="es-MX" sz="1200" b="1" dirty="0" smtClean="0"/>
              <a:t> C. </a:t>
            </a:r>
            <a:r>
              <a:rPr lang="es-MX" sz="1200" b="1" dirty="0"/>
              <a:t>Ángel González </a:t>
            </a:r>
            <a:r>
              <a:rPr lang="es-MX" sz="1200" b="1" dirty="0" smtClean="0"/>
              <a:t>Guerrero</a:t>
            </a:r>
            <a:endParaRPr lang="es-MX" sz="12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1476162" cy="1251525"/>
          </a:xfrm>
          <a:prstGeom prst="rect">
            <a:avLst/>
          </a:prstGeom>
        </p:spPr>
      </p:pic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28" y="245733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CONTROL PRESUPUESTAL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C, Javier Parra Lozano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3866898" y="3645024"/>
            <a:ext cx="1425130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3866898" y="4479415"/>
            <a:ext cx="1425080" cy="119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03" y="50898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C. Daisy Araceli Salas Claudio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62800" y="2630276"/>
            <a:ext cx="3762416" cy="6243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ENCARGADA DE NOMINA</a:t>
            </a:r>
          </a:p>
          <a:p>
            <a:pPr algn="ctr" eaLnBrk="1" hangingPunct="1"/>
            <a:r>
              <a:rPr lang="es-MX" sz="1200" dirty="0"/>
              <a:t>C.  Mariana Arellano de la Rosa </a:t>
            </a:r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4008" y="5589240"/>
            <a:ext cx="3168352" cy="8640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 smtClean="0"/>
              <a:t>SECRETARIA D</a:t>
            </a:r>
            <a:endParaRPr lang="es-MX" sz="1200" b="1" dirty="0"/>
          </a:p>
          <a:p>
            <a:pPr algn="ctr" eaLnBrk="1" hangingPunct="1"/>
            <a:r>
              <a:rPr lang="es-MX" sz="1200" dirty="0"/>
              <a:t>C. </a:t>
            </a:r>
            <a:r>
              <a:rPr lang="es-MX" sz="1200" dirty="0" smtClean="0"/>
              <a:t>Juana Itzel Silva Valadez</a:t>
            </a:r>
            <a:endParaRPr lang="es-MX" sz="1200" dirty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4749356"/>
            <a:ext cx="2808311" cy="8398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AUXILIAR DE  </a:t>
            </a:r>
            <a:r>
              <a:rPr lang="es-MX" sz="1200" b="1" dirty="0" smtClean="0"/>
              <a:t>RECURSOS </a:t>
            </a:r>
            <a:r>
              <a:rPr lang="es-MX" sz="1200" b="1" dirty="0"/>
              <a:t>HUMANOS</a:t>
            </a:r>
          </a:p>
          <a:p>
            <a:pPr algn="ctr" eaLnBrk="1" hangingPunct="1"/>
            <a:r>
              <a:rPr lang="es-MX" sz="1200" b="1" dirty="0"/>
              <a:t>Y NOMINA</a:t>
            </a:r>
          </a:p>
          <a:p>
            <a:pPr algn="ctr" eaLnBrk="1" hangingPunct="1"/>
            <a:r>
              <a:rPr lang="es-MX" sz="1200" dirty="0"/>
              <a:t>C. María del Carmen Guerra Salazar</a:t>
            </a:r>
          </a:p>
        </p:txBody>
      </p:sp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270" y="130495"/>
            <a:ext cx="1530170" cy="12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4644008" y="2123631"/>
            <a:ext cx="0" cy="49192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88696" y="571592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1440" y="1698799"/>
            <a:ext cx="37741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400" dirty="0"/>
              <a:t>DIRECTOR DE RECURSOS HUMANOS</a:t>
            </a:r>
            <a:endParaRPr lang="es-MX" sz="1400" b="1" dirty="0"/>
          </a:p>
          <a:p>
            <a:pPr algn="ctr" eaLnBrk="1" hangingPunct="1"/>
            <a:r>
              <a:rPr lang="es-MX" sz="1400" b="1" dirty="0" smtClean="0"/>
              <a:t>Lic. Nallely López García</a:t>
            </a:r>
            <a:endParaRPr lang="es-MX" sz="14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717514"/>
            <a:ext cx="4320480" cy="635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 smtClean="0"/>
              <a:t>AUXILIAR DE RECURSOS HUMANOS Y ADMINISTRACION</a:t>
            </a:r>
            <a:endParaRPr lang="es-MX" sz="1200" b="1" dirty="0"/>
          </a:p>
          <a:p>
            <a:pPr algn="ctr" eaLnBrk="1" hangingPunct="1"/>
            <a:r>
              <a:rPr lang="es-MX" sz="1200" dirty="0"/>
              <a:t>C.  Karla Griselda Bribiescas Mendoza </a:t>
            </a: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644008" y="3212976"/>
            <a:ext cx="0" cy="49745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6300191" y="4359757"/>
            <a:ext cx="0" cy="122948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3359131" y="4334776"/>
            <a:ext cx="0" cy="4145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8" y="130495"/>
            <a:ext cx="1662768" cy="1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95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4961"/>
            <a:ext cx="1080120" cy="125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352821" y="2382127"/>
            <a:ext cx="1" cy="7620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5454" y="2105128"/>
            <a:ext cx="18358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INTENDENCIA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6740" y="3144183"/>
            <a:ext cx="3294366" cy="30211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algn="ctr" eaLnBrk="1" hangingPunct="1"/>
            <a:endParaRPr lang="es-MX" sz="9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Alma Karina Jasso Martínez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 Martha Lara Bustamante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Antonio </a:t>
            </a:r>
            <a:r>
              <a:rPr lang="es-MX" sz="1200" b="1" dirty="0" err="1" smtClean="0"/>
              <a:t>Davila</a:t>
            </a:r>
            <a:r>
              <a:rPr lang="es-MX" sz="1200" b="1" dirty="0" smtClean="0"/>
              <a:t> </a:t>
            </a:r>
            <a:r>
              <a:rPr lang="es-MX" sz="1200" b="1" dirty="0" err="1" smtClean="0"/>
              <a:t>Gomez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Emma Guadalupe Rosas Espinosa</a:t>
            </a:r>
          </a:p>
          <a:p>
            <a:pPr algn="ctr" eaLnBrk="1" hangingPunct="1"/>
            <a:r>
              <a:rPr lang="es-MX" sz="1200" b="1" dirty="0"/>
              <a:t>C. Martha Koraima Martínez Palomo</a:t>
            </a:r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err="1" smtClean="0"/>
              <a:t>Ma</a:t>
            </a:r>
            <a:r>
              <a:rPr lang="es-MX" sz="1200" b="1" dirty="0" smtClean="0"/>
              <a:t> Guadalupe </a:t>
            </a:r>
            <a:r>
              <a:rPr lang="es-MX" sz="1200" b="1" dirty="0" err="1" smtClean="0"/>
              <a:t>Martinez</a:t>
            </a:r>
            <a:r>
              <a:rPr lang="es-MX" sz="1200" b="1" dirty="0" smtClean="0"/>
              <a:t> Rojas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Juana Arrona Díaz</a:t>
            </a:r>
          </a:p>
          <a:p>
            <a:pPr algn="ctr" eaLnBrk="1" hangingPunct="1"/>
            <a:r>
              <a:rPr lang="es-MX" sz="1200" b="1" dirty="0"/>
              <a:t>C. Juana María Guzmán Godínez</a:t>
            </a:r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err="1" smtClean="0"/>
              <a:t>Maria</a:t>
            </a:r>
            <a:r>
              <a:rPr lang="es-MX" sz="1200" b="1" dirty="0" smtClean="0"/>
              <a:t> del Rosario Balleza </a:t>
            </a:r>
            <a:r>
              <a:rPr lang="es-MX" sz="1200" b="1" dirty="0" err="1" smtClean="0"/>
              <a:t>Balleza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Carmen Sonia Gil Rodríguez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Lorena Lizbeth Valerio Guzmán</a:t>
            </a:r>
          </a:p>
          <a:p>
            <a:pPr algn="ctr" eaLnBrk="1" hangingPunct="1"/>
            <a:r>
              <a:rPr lang="es-MX" sz="1200" b="1" dirty="0"/>
              <a:t>C. Ángeles Priscila Godínez Arrona</a:t>
            </a:r>
          </a:p>
          <a:p>
            <a:pPr algn="ctr" eaLnBrk="1" hangingPunct="1"/>
            <a:r>
              <a:rPr lang="es-MX" sz="1200" b="1" dirty="0"/>
              <a:t>C. Antonia Armendáriz Rodríguez</a:t>
            </a:r>
          </a:p>
          <a:p>
            <a:pPr algn="ctr" eaLnBrk="1" hangingPunct="1"/>
            <a:endParaRPr lang="es-MX" sz="1050" b="1" dirty="0"/>
          </a:p>
          <a:p>
            <a:pPr algn="ctr"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r>
              <a:rPr lang="es-MX" sz="900" b="1" dirty="0"/>
              <a:t>  </a:t>
            </a:r>
          </a:p>
          <a:p>
            <a:pPr eaLnBrk="1" hangingPunct="1"/>
            <a:endParaRPr lang="es-MX" sz="900" b="1" dirty="0"/>
          </a:p>
        </p:txBody>
      </p:sp>
      <p:sp>
        <p:nvSpPr>
          <p:cNvPr id="25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28641" y="2105128"/>
            <a:ext cx="18358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VELADORES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1702" y="3157875"/>
            <a:ext cx="3640015" cy="30074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endParaRPr lang="es-MX" sz="1200" b="1" dirty="0"/>
          </a:p>
          <a:p>
            <a:pPr algn="ctr" eaLnBrk="1" hangingPunct="1"/>
            <a:r>
              <a:rPr lang="es-MX" sz="1200" b="1" dirty="0"/>
              <a:t>C. Benjamín Aguilar  González</a:t>
            </a:r>
          </a:p>
          <a:p>
            <a:pPr algn="ctr" eaLnBrk="1" hangingPunct="1"/>
            <a:r>
              <a:rPr lang="es-MX" sz="1200" b="1" dirty="0"/>
              <a:t>C. Francisco Veloz Cardona</a:t>
            </a:r>
          </a:p>
          <a:p>
            <a:pPr algn="ctr" eaLnBrk="1" hangingPunct="1"/>
            <a:r>
              <a:rPr lang="es-MX" sz="1200" b="1" dirty="0"/>
              <a:t>C. J. Jesús Ruiz Rodríguez</a:t>
            </a:r>
          </a:p>
          <a:p>
            <a:pPr algn="ctr" eaLnBrk="1" hangingPunct="1"/>
            <a:r>
              <a:rPr lang="es-MX" sz="1200" b="1" dirty="0"/>
              <a:t>C. Héctor Manuel Rodríguez Rosas  </a:t>
            </a:r>
          </a:p>
          <a:p>
            <a:pPr algn="ctr" eaLnBrk="1" hangingPunct="1"/>
            <a:r>
              <a:rPr lang="es-MX" sz="1200" b="1" dirty="0"/>
              <a:t>C. Martin Castañón Zúñiga</a:t>
            </a:r>
          </a:p>
          <a:p>
            <a:pPr algn="ctr" eaLnBrk="1" hangingPunct="1"/>
            <a:r>
              <a:rPr lang="es-MX" sz="1200" b="1" dirty="0"/>
              <a:t>C. J. Isabel Moreno</a:t>
            </a:r>
          </a:p>
          <a:p>
            <a:pPr algn="ctr" eaLnBrk="1" hangingPunct="1"/>
            <a:r>
              <a:rPr lang="es-MX" sz="1200" b="1" dirty="0"/>
              <a:t>C. Crescencio Lozano González</a:t>
            </a:r>
          </a:p>
          <a:p>
            <a:pPr algn="ctr" eaLnBrk="1" hangingPunct="1"/>
            <a:r>
              <a:rPr lang="es-MX" sz="1200" b="1" dirty="0"/>
              <a:t>C. J. Manuel Contreras Martínez</a:t>
            </a:r>
          </a:p>
          <a:p>
            <a:pPr algn="ctr" eaLnBrk="1" hangingPunct="1"/>
            <a:r>
              <a:rPr lang="es-MX" sz="1200" b="1" dirty="0"/>
              <a:t>C. Eusebio Flores González</a:t>
            </a:r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err="1" smtClean="0"/>
              <a:t>Sanjuana</a:t>
            </a:r>
            <a:r>
              <a:rPr lang="es-MX" sz="1200" b="1" dirty="0" smtClean="0"/>
              <a:t> Huerta Balleza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J. Jesús Lara Bustamante</a:t>
            </a:r>
            <a:endParaRPr lang="es-MX" sz="1200" b="1" dirty="0"/>
          </a:p>
          <a:p>
            <a:pPr algn="ctr" eaLnBrk="1" hangingPunct="1"/>
            <a:endParaRPr lang="es-MX" sz="1200" b="1" dirty="0"/>
          </a:p>
          <a:p>
            <a:pPr algn="ctr" eaLnBrk="1" hangingPunct="1"/>
            <a:endParaRPr lang="es-MX" sz="1050" b="1" dirty="0"/>
          </a:p>
          <a:p>
            <a:pPr eaLnBrk="1" hangingPunct="1"/>
            <a:endParaRPr lang="es-MX" sz="900" b="1" dirty="0"/>
          </a:p>
          <a:p>
            <a:pPr eaLnBrk="1" hangingPunct="1"/>
            <a:r>
              <a:rPr lang="es-MX" sz="900" b="1" dirty="0"/>
              <a:t>  </a:t>
            </a:r>
          </a:p>
          <a:p>
            <a:pPr eaLnBrk="1" hangingPunct="1"/>
            <a:endParaRPr lang="es-MX" sz="900" b="1" dirty="0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6467621" y="2382127"/>
            <a:ext cx="1" cy="7620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54908" y="1023125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>
            <a:off x="4325816" y="1308408"/>
            <a:ext cx="4496" cy="3249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2352821" y="1633376"/>
            <a:ext cx="411479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6467620" y="1633376"/>
            <a:ext cx="0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2347563" y="1633376"/>
            <a:ext cx="5258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8" y="184962"/>
            <a:ext cx="1476162" cy="1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70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82"/>
          <p:cNvSpPr>
            <a:spLocks noChangeShapeType="1"/>
          </p:cNvSpPr>
          <p:nvPr/>
        </p:nvSpPr>
        <p:spPr bwMode="auto">
          <a:xfrm>
            <a:off x="5076056" y="2780928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V="1">
            <a:off x="5068123" y="3806497"/>
            <a:ext cx="100811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 flipH="1">
            <a:off x="5572178" y="2311041"/>
            <a:ext cx="7934" cy="40190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>
            <a:off x="5108746" y="5421076"/>
            <a:ext cx="10801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5213444" y="4221088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5076056" y="3284984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130" name="Line 43"/>
          <p:cNvSpPr>
            <a:spLocks noChangeShapeType="1"/>
          </p:cNvSpPr>
          <p:nvPr/>
        </p:nvSpPr>
        <p:spPr bwMode="auto">
          <a:xfrm>
            <a:off x="4788024" y="1124744"/>
            <a:ext cx="0" cy="3600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132" name="Line 40"/>
          <p:cNvSpPr>
            <a:spLocks noChangeShapeType="1"/>
          </p:cNvSpPr>
          <p:nvPr/>
        </p:nvSpPr>
        <p:spPr bwMode="auto">
          <a:xfrm>
            <a:off x="1187624" y="1484784"/>
            <a:ext cx="0" cy="23762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37" name="Text 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876256" y="1628800"/>
            <a:ext cx="201622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RECURSOS HUMANOS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39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121467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n-lt"/>
              </a:rPr>
              <a:t>OBRA PUBLICA   </a:t>
            </a:r>
            <a:endParaRPr lang="es-ES" sz="1300" b="1" dirty="0">
              <a:latin typeface="+mn-lt"/>
            </a:endParaRPr>
          </a:p>
        </p:txBody>
      </p:sp>
      <p:sp>
        <p:nvSpPr>
          <p:cNvPr id="184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437112"/>
            <a:ext cx="273208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AGUA POTABLE Y ALCANTARILLADO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46" name="Text Box 1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67605" y="2648467"/>
            <a:ext cx="2645839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j-lt"/>
              </a:rPr>
              <a:t>TESORERIA MUNICIPAL</a:t>
            </a:r>
            <a:endParaRPr lang="es-ES" sz="1300" b="1" dirty="0">
              <a:latin typeface="+mj-lt"/>
            </a:endParaRPr>
          </a:p>
        </p:txBody>
      </p:sp>
      <p:sp>
        <p:nvSpPr>
          <p:cNvPr id="18448" name="Text Box 1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4615314"/>
            <a:ext cx="2635652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RURAL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2" name="Text Box 2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6199" y="4125804"/>
            <a:ext cx="2637246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3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654993"/>
            <a:ext cx="2646960" cy="33819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SERVICIOS PUBLICOS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7" name="Text Box 2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140968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SEGURIDAD PUBLICA </a:t>
            </a:r>
          </a:p>
        </p:txBody>
      </p:sp>
      <p:sp>
        <p:nvSpPr>
          <p:cNvPr id="18458" name="Text Box 2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140968"/>
            <a:ext cx="2232025" cy="522287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JUEZ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ADMINISTRATIVO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9" name="Text Box 2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861048"/>
            <a:ext cx="2232025" cy="72231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CONTRALORIA MUNICIPAL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63" name="Text Box 3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573016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EDUCATIVO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83" name="AutoShape 5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3688" y="188640"/>
            <a:ext cx="5903913" cy="935955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800" b="1" dirty="0">
                <a:latin typeface="+mj-lt"/>
              </a:rPr>
              <a:t>HONORABLE AYUNTAMIENTO</a:t>
            </a:r>
          </a:p>
        </p:txBody>
      </p:sp>
      <p:sp>
        <p:nvSpPr>
          <p:cNvPr id="18485" name="AutoShape 5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1484784"/>
            <a:ext cx="3744912" cy="443401"/>
          </a:xfrm>
          <a:prstGeom prst="roundRect">
            <a:avLst>
              <a:gd name="adj" fmla="val 1875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000" b="1" dirty="0">
                <a:latin typeface="+mj-lt"/>
              </a:rPr>
              <a:t>PRESIDENTE MUNICIPAL</a:t>
            </a:r>
          </a:p>
        </p:txBody>
      </p:sp>
      <p:sp>
        <p:nvSpPr>
          <p:cNvPr id="5146" name="Line 56"/>
          <p:cNvSpPr>
            <a:spLocks noChangeShapeType="1"/>
          </p:cNvSpPr>
          <p:nvPr/>
        </p:nvSpPr>
        <p:spPr bwMode="auto">
          <a:xfrm flipV="1">
            <a:off x="1187624" y="1484784"/>
            <a:ext cx="68407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511" name="Text Box 79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869160"/>
            <a:ext cx="2730500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COMISION MUNICIPAL DEL DEPORTE </a:t>
            </a:r>
            <a:r>
              <a:rPr lang="es-MX" sz="1300" b="1" dirty="0" smtClean="0">
                <a:latin typeface="Berlin Sans FB Demi" pitchFamily="34" charset="0"/>
              </a:rPr>
              <a:t>( COMUDE)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512" name="Text Box 8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005064"/>
            <a:ext cx="2730500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DESARROLLO ECONOMICO  </a:t>
            </a:r>
          </a:p>
        </p:txBody>
      </p:sp>
      <p:sp>
        <p:nvSpPr>
          <p:cNvPr id="18513" name="Text Box 8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156163"/>
            <a:ext cx="2641107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 COMUNICACIÓN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3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6099577"/>
            <a:ext cx="2635652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CASA DE LA CULTURA </a:t>
            </a:r>
            <a:endParaRPr lang="es-ES" sz="1300" b="1" dirty="0">
              <a:latin typeface="Berlin Sans FB Demi" pitchFamily="34" charset="0"/>
            </a:endParaRPr>
          </a:p>
        </p:txBody>
      </p:sp>
      <p:pic>
        <p:nvPicPr>
          <p:cNvPr id="41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403" y="142931"/>
            <a:ext cx="866620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301208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SALUD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6" name="Line 83"/>
          <p:cNvSpPr>
            <a:spLocks noChangeShapeType="1"/>
          </p:cNvSpPr>
          <p:nvPr/>
        </p:nvSpPr>
        <p:spPr bwMode="auto">
          <a:xfrm>
            <a:off x="5223324" y="5827490"/>
            <a:ext cx="917381" cy="196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3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733256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ATENCION A LA JUVENTUD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8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241" y="5964937"/>
            <a:ext cx="219040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PLANEACION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9" name="Line 83"/>
          <p:cNvSpPr>
            <a:spLocks noChangeShapeType="1"/>
          </p:cNvSpPr>
          <p:nvPr/>
        </p:nvSpPr>
        <p:spPr bwMode="auto">
          <a:xfrm flipV="1">
            <a:off x="5213444" y="6330062"/>
            <a:ext cx="870724" cy="3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91237" y="2196633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SECRETARIA DEL H. AYUNTAMIENTO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2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6237312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ARCHIVO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2636912"/>
            <a:ext cx="2664296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UNIDAD DE TRANSPARENCIA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6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5445224"/>
            <a:ext cx="2267744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ECOLOGIA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7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8617" y="4827898"/>
            <a:ext cx="219202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FISCALIZACION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8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615820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+mn-lt"/>
              </a:rPr>
              <a:t>DESARROLLO URBANO  </a:t>
            </a:r>
            <a:endParaRPr lang="es-ES" sz="1300" b="1" dirty="0">
              <a:latin typeface="+mn-lt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5223324" y="4737084"/>
            <a:ext cx="852911" cy="54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5223324" y="4973061"/>
            <a:ext cx="860844" cy="26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3" y="188639"/>
            <a:ext cx="1405540" cy="1136793"/>
          </a:xfrm>
          <a:prstGeom prst="rect">
            <a:avLst/>
          </a:prstGeom>
        </p:spPr>
      </p:pic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5201225" y="2318582"/>
            <a:ext cx="389408" cy="8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>
            <a:off x="8028384" y="1448780"/>
            <a:ext cx="0" cy="1800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193039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CONTRALOR MUNICIPAL</a:t>
            </a:r>
          </a:p>
          <a:p>
            <a:pPr algn="ctr" eaLnBrk="1" hangingPunct="1"/>
            <a:r>
              <a:rPr lang="es-MX" b="1" dirty="0" smtClean="0"/>
              <a:t>Lic. David Misael Herrera Romero</a:t>
            </a:r>
            <a:endParaRPr lang="es-MX" b="1" dirty="0"/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883" y="188640"/>
            <a:ext cx="13316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CONTRALORIA </a:t>
            </a:r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3662561"/>
            <a:ext cx="324038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AUDITORIA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Sonia Rojas Herrera </a:t>
            </a:r>
            <a:endParaRPr lang="es-MX" sz="1200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4572000" y="1912176"/>
            <a:ext cx="0" cy="5094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4964296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QUEJAS, DENUNCIAS Y SUGERENCIAS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Lizbeth Salazar Castillo</a:t>
            </a:r>
            <a:endParaRPr lang="es-MX" sz="1200" b="1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6366" y="3645875"/>
            <a:ext cx="323607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 smtClean="0"/>
              <a:t>EVALUACION Y CONTROL  DE OBRA PUBLICA</a:t>
            </a:r>
            <a:endParaRPr lang="es-MX" sz="1100" b="1" dirty="0" smtClean="0"/>
          </a:p>
          <a:p>
            <a:pPr algn="ctr" eaLnBrk="1" hangingPunct="1"/>
            <a:r>
              <a:rPr lang="es-MX" sz="1200" b="1" dirty="0" smtClean="0"/>
              <a:t>C.  Martin Rodríguez Romero</a:t>
            </a:r>
            <a:endParaRPr lang="es-MX" sz="1200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51" y="2352789"/>
            <a:ext cx="432053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JURIDICO</a:t>
            </a:r>
          </a:p>
          <a:p>
            <a:pPr algn="ctr" eaLnBrk="1" hangingPunct="1"/>
            <a:r>
              <a:rPr lang="es-MX" sz="1200" b="1" dirty="0" smtClean="0"/>
              <a:t>Lic. Juan Antonio Delgado Rocha</a:t>
            </a:r>
            <a:endParaRPr lang="es-MX" sz="12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275856" y="3003168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6588224" y="3014388"/>
            <a:ext cx="0" cy="6428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280799" y="4304034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8104" y="4989930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CONTRALORIA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Ezequiel Silva </a:t>
            </a:r>
            <a:r>
              <a:rPr lang="es-MX" sz="1200" b="1" dirty="0" err="1" smtClean="0"/>
              <a:t>Martinez</a:t>
            </a:r>
            <a:endParaRPr lang="es-MX" sz="1200" b="1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6588224" y="4304034"/>
            <a:ext cx="0" cy="6858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OBRAS PUBLICAS 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712" y="1617921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</a:p>
          <a:p>
            <a:pPr algn="ctr" eaLnBrk="1" hangingPunct="1"/>
            <a:r>
              <a:rPr lang="es-MX" dirty="0" smtClean="0"/>
              <a:t>DIRECTOR B</a:t>
            </a:r>
          </a:p>
          <a:p>
            <a:pPr algn="ctr" eaLnBrk="1" hangingPunct="1"/>
            <a:r>
              <a:rPr lang="es-MX" b="1" dirty="0" smtClean="0"/>
              <a:t>Arq. Juan Carlos Olalde Velázquez</a:t>
            </a:r>
          </a:p>
          <a:p>
            <a:pPr algn="ctr" eaLnBrk="1" hangingPunct="1"/>
            <a:endParaRPr lang="es-MX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27195"/>
            <a:ext cx="1331640" cy="10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518" y="2708920"/>
            <a:ext cx="36005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SUBDIRECTOR DE OBRA </a:t>
            </a:r>
            <a:r>
              <a:rPr lang="es-MX" sz="1200" dirty="0" smtClean="0"/>
              <a:t>PUBLICA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Vacante </a:t>
            </a:r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5948" y="2553266"/>
            <a:ext cx="3561364" cy="719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OBRA 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Ing. Sergio Eliuth  Villegas Valdez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5948" y="3489182"/>
            <a:ext cx="354382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OBRA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Víctor Manuel Herrera Guerrero</a:t>
            </a:r>
            <a:endParaRPr lang="es-MX" sz="1200" dirty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5948" y="4353090"/>
            <a:ext cx="35613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SUPERVISOR DE </a:t>
            </a:r>
            <a:r>
              <a:rPr lang="es-MX" sz="1200" dirty="0" smtClean="0"/>
              <a:t>OBRA C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Ing. Christopher Enrique González Rodríguez</a:t>
            </a:r>
            <a:endParaRPr lang="es-MX" sz="12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788023" y="2348880"/>
            <a:ext cx="1" cy="251682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283968" y="2924944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283968" y="3932682"/>
            <a:ext cx="1041980" cy="645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9799" y="360729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ASISTENTE DE OBRAS PUBLICAS 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 Margarita Martínez Camacho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4802974" y="4857340"/>
            <a:ext cx="504056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RURAL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4021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7704" y="1124744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C</a:t>
            </a:r>
            <a:endParaRPr lang="es-MX" dirty="0"/>
          </a:p>
          <a:p>
            <a:pPr algn="ctr" eaLnBrk="1" hangingPunct="1"/>
            <a:r>
              <a:rPr lang="es-MX" sz="1600" b="1" dirty="0" smtClean="0"/>
              <a:t>C. José de Jesús Aranda Esquivel </a:t>
            </a:r>
            <a:endParaRPr lang="es-ES" sz="16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3567" y="342836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B</a:t>
            </a:r>
          </a:p>
          <a:p>
            <a:pPr algn="ctr" eaLnBrk="1" hangingPunct="1"/>
            <a:r>
              <a:rPr lang="es-MX" sz="1200" b="1" dirty="0" smtClean="0"/>
              <a:t>C. Rosa María Romero Serrano</a:t>
            </a:r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502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Aldo Emilio Salas Quintero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56490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A</a:t>
            </a:r>
          </a:p>
          <a:p>
            <a:pPr algn="ctr" eaLnBrk="1" hangingPunct="1"/>
            <a:r>
              <a:rPr lang="es-MX" sz="1200" b="1" dirty="0" smtClean="0"/>
              <a:t>C. Emidio  Márquez Barrientos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4716014" y="3789040"/>
            <a:ext cx="57606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4716015" y="1858444"/>
            <a:ext cx="5741" cy="19305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139951" y="2852936"/>
            <a:ext cx="11636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43708" y="892257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D</a:t>
            </a:r>
            <a:endParaRPr lang="es-MX" dirty="0"/>
          </a:p>
          <a:p>
            <a:pPr algn="ctr" eaLnBrk="1" hangingPunct="1"/>
            <a:r>
              <a:rPr lang="es-MX" sz="1600" b="1" dirty="0" smtClean="0"/>
              <a:t>C. Diego Alejandro Dávila Méndez</a:t>
            </a:r>
            <a:endParaRPr lang="es-ES" sz="16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1231" y="1741268"/>
            <a:ext cx="3600450" cy="428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SUBDIRECTOR DE DESARROLLO SOCIAL</a:t>
            </a:r>
          </a:p>
          <a:p>
            <a:pPr algn="ctr" eaLnBrk="1" hangingPunct="1"/>
            <a:r>
              <a:rPr lang="es-MX" sz="1200" b="1" dirty="0" smtClean="0"/>
              <a:t>C. Bertha Guadalupe Dávila</a:t>
            </a:r>
            <a:endParaRPr lang="es-MX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5356" y="2246035"/>
            <a:ext cx="3586325" cy="4433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ATENCION AL MIGRANTE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Juan Ángel Sotelo Jaras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4710" y="2226039"/>
            <a:ext cx="3600450" cy="4071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Luis Fernando Rodríguez </a:t>
            </a:r>
            <a:r>
              <a:rPr lang="es-MX" sz="1200" b="1" dirty="0"/>
              <a:t>R</a:t>
            </a:r>
            <a:r>
              <a:rPr lang="es-MX" sz="1200" b="1" dirty="0" smtClean="0"/>
              <a:t>odríguez</a:t>
            </a:r>
            <a:endParaRPr lang="es-MX" sz="12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1231" y="3364633"/>
            <a:ext cx="3600450" cy="4425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DE PROMOCION SOCIAL</a:t>
            </a:r>
          </a:p>
          <a:p>
            <a:pPr algn="ctr" eaLnBrk="1" hangingPunct="1"/>
            <a:r>
              <a:rPr lang="es-MX" sz="1200" b="1" dirty="0" smtClean="0"/>
              <a:t>VACANTE</a:t>
            </a:r>
            <a:endParaRPr lang="es-MX" sz="1200" b="1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570654" y="1626064"/>
            <a:ext cx="1345" cy="259502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3931681" y="3514130"/>
            <a:ext cx="1351597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1681" y="2467707"/>
            <a:ext cx="131118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1704331"/>
            <a:ext cx="3600450" cy="4002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</a:t>
            </a:r>
            <a:r>
              <a:rPr lang="es-MX" sz="1200" b="1" dirty="0"/>
              <a:t>. </a:t>
            </a:r>
            <a:r>
              <a:rPr lang="es-MX" sz="1200" b="1" dirty="0" smtClean="0"/>
              <a:t>JESICA ORTIZ DIAZ</a:t>
            </a:r>
            <a:endParaRPr lang="es-MX" sz="1200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1681" y="2963256"/>
            <a:ext cx="1336355" cy="173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2729566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Joaquina Galván Navarro</a:t>
            </a:r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282" y="2821507"/>
            <a:ext cx="3586325" cy="4433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ATENCION SOCIAL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Sergio Moreno Rosales</a:t>
            </a:r>
            <a:endParaRPr lang="es-MX" sz="1200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4710" y="3343417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Alma Mireya Rojas Piñón </a:t>
            </a:r>
            <a:endParaRPr lang="es-MX" sz="1200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V="1">
            <a:off x="4570654" y="4224407"/>
            <a:ext cx="724056" cy="1134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536" y="4024057"/>
            <a:ext cx="3600450" cy="4425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DESARROLLO SOCIAL</a:t>
            </a:r>
          </a:p>
          <a:p>
            <a:pPr algn="ctr" eaLnBrk="1" hangingPunct="1"/>
            <a:r>
              <a:rPr lang="es-MX" sz="1200" b="1" dirty="0" smtClean="0"/>
              <a:t>C. JAZMIN BERENICE MONREAL RODRIGUEZ</a:t>
            </a:r>
            <a:endParaRPr lang="es-MX" sz="1200" b="1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6929" y="3940427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MA PETROSINIA HERNANDEZ </a:t>
            </a:r>
            <a:r>
              <a:rPr lang="es-MX" sz="1200" b="1" dirty="0" err="1" smtClean="0"/>
              <a:t>HERNANDEZ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86514" y="1353145"/>
            <a:ext cx="1" cy="19401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0338" y="2600444"/>
            <a:ext cx="1404883" cy="92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9313" y="1737953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LA ESCONDIDA</a:t>
            </a:r>
          </a:p>
          <a:p>
            <a:pPr algn="ctr" eaLnBrk="1" hangingPunct="1"/>
            <a:r>
              <a:rPr lang="es-MX" sz="1100" b="1" dirty="0" smtClean="0"/>
              <a:t>C. Miriam Fernanda Torres Hernández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0338" y="3293272"/>
            <a:ext cx="62649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Rectangle 2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06088" y="1045368"/>
            <a:ext cx="1529134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Berlin Sans FB Demi" pitchFamily="34" charset="0"/>
              </a:rPr>
              <a:t>CCA´S</a:t>
            </a:r>
            <a:endParaRPr lang="es-ES" sz="14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359710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EL TORREON</a:t>
            </a:r>
          </a:p>
          <a:p>
            <a:pPr algn="ctr" eaLnBrk="1" hangingPunct="1"/>
            <a:r>
              <a:rPr lang="es-MX" sz="1100" b="1" dirty="0" smtClean="0"/>
              <a:t>C. María del Carmen Rodríguez Espinosa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993617"/>
            <a:ext cx="329854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SANTA BARBARA</a:t>
            </a:r>
          </a:p>
          <a:p>
            <a:pPr algn="ctr" eaLnBrk="1" hangingPunct="1"/>
            <a:r>
              <a:rPr lang="es-MX" sz="1100" b="1" dirty="0" smtClean="0"/>
              <a:t>C. Juan Daniel Rodríguez Carranza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0794" y="1665586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IBARRA</a:t>
            </a:r>
          </a:p>
          <a:p>
            <a:pPr algn="ctr" eaLnBrk="1" hangingPunct="1"/>
            <a:r>
              <a:rPr lang="es-MX" sz="1100" b="1" dirty="0" smtClean="0"/>
              <a:t>C. Gabriela Anabel Ávila Padilla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5222" y="2296338"/>
            <a:ext cx="332160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LAS TROJES</a:t>
            </a:r>
          </a:p>
          <a:p>
            <a:pPr algn="ctr" eaLnBrk="1" hangingPunct="1"/>
            <a:r>
              <a:rPr lang="es-MX" sz="1100" b="1" dirty="0" smtClean="0"/>
              <a:t>C. </a:t>
            </a:r>
            <a:r>
              <a:rPr lang="es-MX" sz="1100" b="1" dirty="0" err="1" smtClean="0"/>
              <a:t>Korina</a:t>
            </a:r>
            <a:r>
              <a:rPr lang="es-MX" sz="1100" b="1" dirty="0" smtClean="0"/>
              <a:t> de América Luna Rangel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982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75220" y="832465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DESARROLLO ECONOMICO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39"/>
            <a:ext cx="1512168" cy="105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512" y="3356420"/>
            <a:ext cx="365775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Paloma del Sagrario Contreras Dávila</a:t>
            </a:r>
            <a:endParaRPr lang="es-MX" sz="1200" dirty="0"/>
          </a:p>
        </p:txBody>
      </p:sp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944036"/>
            <a:ext cx="5832648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E</a:t>
            </a:r>
            <a:endParaRPr lang="es-MX" dirty="0"/>
          </a:p>
          <a:p>
            <a:pPr algn="ctr" eaLnBrk="1" hangingPunct="1"/>
            <a:r>
              <a:rPr lang="es-MX" b="1" dirty="0" smtClean="0"/>
              <a:t>C. Luis Ángel García Contreras</a:t>
            </a:r>
            <a:endParaRPr lang="es-ES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35771" y="45657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Omar Joel Contreras  García</a:t>
            </a:r>
            <a:endParaRPr lang="es-MX" sz="12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3364166"/>
            <a:ext cx="358579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Esmeralda Maricela Rodríguez Romero</a:t>
            </a:r>
            <a:endParaRPr lang="es-MX" sz="12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837263" y="3688016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499992" y="2657926"/>
            <a:ext cx="0" cy="19078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EDUCATIVO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DIRECTOR E</a:t>
            </a:r>
          </a:p>
          <a:p>
            <a:pPr algn="ctr" eaLnBrk="1" hangingPunct="1"/>
            <a:r>
              <a:rPr lang="es-MX" sz="1600" b="1" dirty="0" smtClean="0"/>
              <a:t>Ing. Andrés Guadalupe Espinoza Cedillo</a:t>
            </a:r>
            <a:endParaRPr lang="es-ES" sz="16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7920" y="21509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C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err="1" smtClean="0"/>
              <a:t>Ma</a:t>
            </a:r>
            <a:r>
              <a:rPr lang="es-MX" sz="1200" b="1" dirty="0" smtClean="0"/>
              <a:t> Guadalupe Juárez Salazar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8376" y="335401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 </a:t>
            </a:r>
            <a:r>
              <a:rPr lang="es-MX" sz="1200" b="1" dirty="0" smtClean="0"/>
              <a:t>B</a:t>
            </a:r>
          </a:p>
          <a:p>
            <a:pPr algn="ctr" eaLnBrk="1" hangingPunct="1"/>
            <a:r>
              <a:rPr lang="es-MX" sz="1200" b="1" dirty="0" smtClean="0"/>
              <a:t>C.  MA GUADALUPE ZAAVEDRA ARANDA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042" y="180136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 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María de la Luz González Hernández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4967923"/>
            <a:ext cx="3599254" cy="5844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b="1" dirty="0" smtClean="0"/>
          </a:p>
          <a:p>
            <a:pPr algn="ctr" eaLnBrk="1" hangingPunct="1"/>
            <a:r>
              <a:rPr lang="es-MX" sz="1200" dirty="0" smtClean="0"/>
              <a:t>ENC.  CENTRO COMUNITARIO LA HACIENDITA</a:t>
            </a:r>
          </a:p>
          <a:p>
            <a:pPr algn="ctr" eaLnBrk="1" hangingPunct="1"/>
            <a:r>
              <a:rPr lang="es-MX" sz="1400" b="1" dirty="0" smtClean="0"/>
              <a:t>Vacante 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4499990" y="1627854"/>
            <a:ext cx="12337" cy="259323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851920" y="2492896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836842" y="3205535"/>
            <a:ext cx="1391078" cy="649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499324" y="4724309"/>
            <a:ext cx="1104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sz="1600" b="1" dirty="0"/>
              <a:t>CASSA´S</a:t>
            </a:r>
            <a:endParaRPr lang="es-MX" sz="2000" b="1" dirty="0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796" y="56766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Auxiliar Centro Comunitario La Haciendita</a:t>
            </a:r>
          </a:p>
          <a:p>
            <a:pPr algn="ctr" eaLnBrk="1" hangingPunct="1"/>
            <a:r>
              <a:rPr lang="es-MX" sz="1400" b="1" dirty="0" smtClean="0"/>
              <a:t>Vacante </a:t>
            </a:r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3942763"/>
            <a:ext cx="36082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/>
              <a:t> </a:t>
            </a:r>
            <a:r>
              <a:rPr lang="es-MX" sz="1200" b="1" dirty="0" smtClean="0"/>
              <a:t>JUAN OJEDA CARRANZA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93266" y="4742929"/>
            <a:ext cx="3673632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Eva Jasso Mendoza</a:t>
            </a:r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05234" y="5522573"/>
            <a:ext cx="366166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Ma de la Luz Martínez Gómez</a:t>
            </a:r>
            <a:endParaRPr lang="es-MX" sz="1200" dirty="0"/>
          </a:p>
        </p:txBody>
      </p:sp>
      <p:sp>
        <p:nvSpPr>
          <p:cNvPr id="27" name="Rectángulo 26"/>
          <p:cNvSpPr/>
          <p:nvPr/>
        </p:nvSpPr>
        <p:spPr>
          <a:xfrm>
            <a:off x="6059992" y="3663318"/>
            <a:ext cx="1816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MX" b="1" dirty="0"/>
              <a:t>BIBLIOTECAS</a:t>
            </a: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V="1">
            <a:off x="4512327" y="4221087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8376" y="2571407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A  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Jennifer Alejandra Castillo Piñón</a:t>
            </a:r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05235" y="291946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C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Blanca Estela Rodríguez Sandoval</a:t>
            </a:r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8377" y="4123734"/>
            <a:ext cx="3600450" cy="4667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B</a:t>
            </a:r>
            <a:r>
              <a:rPr lang="es-MX" sz="1200" b="1" dirty="0" smtClean="0"/>
              <a:t>B</a:t>
            </a:r>
          </a:p>
          <a:p>
            <a:pPr algn="ctr" eaLnBrk="1" hangingPunct="1"/>
            <a:r>
              <a:rPr lang="es-MX" sz="1200" b="1" dirty="0" smtClean="0"/>
              <a:t>C.  MARIA MAGDALENA ESQUIVEL ESPARZA</a:t>
            </a:r>
            <a:endParaRPr lang="es-MX" sz="1200" dirty="0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3888826" y="3663318"/>
            <a:ext cx="62350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COMUNICACIÓN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584176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DIRECTOR DE COMUNICACIÓN SOCIAL</a:t>
            </a:r>
            <a:r>
              <a:rPr lang="es-MX" sz="1600" dirty="0" smtClean="0"/>
              <a:t> </a:t>
            </a:r>
            <a:endParaRPr lang="es-MX" sz="1600" dirty="0"/>
          </a:p>
          <a:p>
            <a:pPr algn="ctr" eaLnBrk="1" hangingPunct="1"/>
            <a:r>
              <a:rPr lang="es-MX" b="1" dirty="0" smtClean="0"/>
              <a:t>Lic. Guillermo Salas Ortega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227687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DEPARTAMENTO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T.s.u. José de Jesús Lomelí Flores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96943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Cesar Efrén Ortiz Reyna</a:t>
            </a:r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27687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María Guadalupe Rodríguez Méndez</a:t>
            </a:r>
            <a:endParaRPr lang="es-MX" sz="1200" dirty="0"/>
          </a:p>
        </p:txBody>
      </p:sp>
      <p:sp>
        <p:nvSpPr>
          <p:cNvPr id="13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6096" y="4725144"/>
            <a:ext cx="3168352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INFORMATICA 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573325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OFICINA DE INFORMATICA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Juan Jesús Contreras López</a:t>
            </a:r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4572000" y="3477776"/>
            <a:ext cx="72003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572000" y="4941168"/>
            <a:ext cx="86409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51920" y="2564904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572000" y="1628800"/>
            <a:ext cx="0" cy="33123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948264" y="5085184"/>
            <a:ext cx="0" cy="6480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08752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T.s.u. Juan Carlos Galicia Prado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CASA DE LA CULTURA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dirty="0" smtClean="0"/>
              <a:t>TITULAR CASA DE CULTURA</a:t>
            </a:r>
            <a:endParaRPr lang="es-MX" dirty="0"/>
          </a:p>
          <a:p>
            <a:pPr algn="ctr" eaLnBrk="1" hangingPunct="1"/>
            <a:r>
              <a:rPr lang="es-MX" b="1" dirty="0" smtClean="0"/>
              <a:t>C. José Ramiro Rangel Ortiz  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2" y="1957351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Juan Manuel Rodríguez Calixto  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140" y="3794421"/>
            <a:ext cx="374439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 C</a:t>
            </a:r>
          </a:p>
          <a:p>
            <a:pPr algn="ctr" eaLnBrk="1" hangingPunct="1"/>
            <a:r>
              <a:rPr lang="es-MX" sz="1200" b="1" dirty="0" smtClean="0"/>
              <a:t>C. José David Varela Cabrera</a:t>
            </a:r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197160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 Brayam González Medina </a:t>
            </a:r>
            <a:endParaRPr lang="es-MX" sz="1200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644054" y="4153298"/>
            <a:ext cx="72003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4067967" y="3140967"/>
            <a:ext cx="1117983" cy="113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067968" y="2295455"/>
            <a:ext cx="1117983" cy="108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4644053" y="1627856"/>
            <a:ext cx="3" cy="252544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2" y="2817227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C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Alexis Emmanuel Castillo Rodríguez</a:t>
            </a:r>
            <a:endParaRPr lang="es-MX" sz="12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TURISMO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dirty="0" smtClean="0"/>
              <a:t>DIRECTOR E</a:t>
            </a:r>
            <a:endParaRPr lang="es-MX" dirty="0"/>
          </a:p>
          <a:p>
            <a:pPr algn="ctr" eaLnBrk="1" hangingPunct="1"/>
            <a:r>
              <a:rPr lang="es-MX" b="1" dirty="0" smtClean="0"/>
              <a:t>C. Martin Ramírez Rodríguez  </a:t>
            </a:r>
            <a:endParaRPr lang="es-ES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2359371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TURISMO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 Everardo Alba </a:t>
            </a:r>
            <a:r>
              <a:rPr lang="es-MX" sz="1200" b="1" dirty="0" err="1" smtClean="0"/>
              <a:t>Azpeitia</a:t>
            </a:r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4644009" y="1627855"/>
            <a:ext cx="48" cy="7200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409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064740" y="908720"/>
            <a:ext cx="305564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>
                <a:latin typeface="Berlin Sans FB Demi" pitchFamily="34" charset="0"/>
              </a:rPr>
              <a:t>HONORABLE AYUNTAMIENTO</a:t>
            </a:r>
            <a:endParaRPr lang="es-ES" sz="1600" b="1" dirty="0"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36869" name="_s517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0032" y="2420888"/>
            <a:ext cx="3889375" cy="1256978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SINDICATURA</a:t>
            </a:r>
          </a:p>
        </p:txBody>
      </p:sp>
      <p:sp>
        <p:nvSpPr>
          <p:cNvPr id="3687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528" y="2420888"/>
            <a:ext cx="3889375" cy="132898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>
                <a:latin typeface="+mj-lt"/>
              </a:rPr>
              <a:t>REGIDURIA </a:t>
            </a:r>
          </a:p>
        </p:txBody>
      </p:sp>
      <p:sp>
        <p:nvSpPr>
          <p:cNvPr id="36883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4509120"/>
            <a:ext cx="3889375" cy="168902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SECRETARIA DEL </a:t>
            </a:r>
          </a:p>
          <a:p>
            <a:pPr algn="ctr" eaLnBrk="1" hangingPunct="1">
              <a:defRPr/>
            </a:pPr>
            <a:r>
              <a:rPr lang="es-MX" b="1" dirty="0"/>
              <a:t>H. AYUNTAMIENTO</a:t>
            </a:r>
          </a:p>
        </p:txBody>
      </p:sp>
      <p:pic>
        <p:nvPicPr>
          <p:cNvPr id="615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2352" y="155582"/>
            <a:ext cx="1224136" cy="132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499992" y="1247274"/>
            <a:ext cx="0" cy="326184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 flipV="1">
            <a:off x="4211960" y="3068958"/>
            <a:ext cx="64807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65580" cy="148478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8980" y="208190"/>
            <a:ext cx="1268760" cy="11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72435" y="1172789"/>
            <a:ext cx="4824535" cy="6549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dirty="0"/>
              <a:t> </a:t>
            </a:r>
            <a:r>
              <a:rPr lang="es-MX" sz="1600" dirty="0"/>
              <a:t>DIRECTOR D</a:t>
            </a:r>
          </a:p>
          <a:p>
            <a:pPr algn="ctr" eaLnBrk="1" hangingPunct="1"/>
            <a:r>
              <a:rPr lang="es-MX" b="1" dirty="0"/>
              <a:t>C. </a:t>
            </a:r>
            <a:r>
              <a:rPr lang="es-MX" b="1" dirty="0" smtClean="0"/>
              <a:t>Francisco Javier Navarro Salazar</a:t>
            </a:r>
            <a:endParaRPr lang="es-ES" b="1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0478" y="3665885"/>
            <a:ext cx="3062275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/>
              <a:t>C.   JAIME RAMOS VEGA</a:t>
            </a:r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9557" y="4139029"/>
            <a:ext cx="3062275" cy="4460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/>
              <a:t>C.  RODOLFO SÁNCHEZ GARCÍA 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3" y="3671944"/>
            <a:ext cx="2935081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/>
              <a:t>C.  PEDRO ARRONA SALAS</a:t>
            </a:r>
            <a:endParaRPr lang="es-MX" sz="9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4096" y="3103156"/>
            <a:ext cx="3055041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SERVICIOS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LETICIA RAQUEL COLUNGA MARTINEZ</a:t>
            </a:r>
            <a:endParaRPr lang="es-MX" sz="9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2" y="4174490"/>
            <a:ext cx="2935007" cy="4473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JOSÉ ANTONIO CARRANCO MARTÍNEZ</a:t>
            </a:r>
          </a:p>
          <a:p>
            <a:pPr marL="171450" indent="-171450" algn="ctr">
              <a:buAutoNum type="alphaUcPeriod" startAt="3"/>
            </a:pPr>
            <a:endParaRPr lang="es-MX" sz="900" b="1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2928" y="4752057"/>
            <a:ext cx="3076209" cy="4007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SERVICIOS PUBLICOS A</a:t>
            </a:r>
          </a:p>
          <a:p>
            <a:pPr algn="ctr" eaLnBrk="1" hangingPunct="1"/>
            <a:r>
              <a:rPr lang="es-MX" sz="900" b="1" dirty="0"/>
              <a:t>C. JUAN MANUEL  MARTÍNEZ GUZMÁN</a:t>
            </a:r>
          </a:p>
          <a:p>
            <a:pPr algn="ctr" eaLnBrk="1" hangingPunct="1"/>
            <a:endParaRPr lang="es-MX" sz="900" dirty="0"/>
          </a:p>
          <a:p>
            <a:pPr marL="171450" indent="-171450" algn="ctr"/>
            <a:endParaRPr lang="es-MX" sz="900" b="1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0801" y="5296262"/>
            <a:ext cx="3055041" cy="3836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BODEGUERO</a:t>
            </a:r>
          </a:p>
          <a:p>
            <a:pPr algn="ctr" eaLnBrk="1" hangingPunct="1"/>
            <a:r>
              <a:rPr lang="es-MX" sz="900" b="1" dirty="0"/>
              <a:t> C. J JESÚS REYNA LÓPEZ</a:t>
            </a:r>
          </a:p>
          <a:p>
            <a:pPr marL="171450" indent="-171450" algn="ctr">
              <a:buAutoNum type="alphaUcPeriod" startAt="3"/>
            </a:pPr>
            <a:endParaRPr lang="es-MX" sz="9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4732676"/>
            <a:ext cx="2958302" cy="4109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ENRIQUE CARRILLO GARCÍA</a:t>
            </a:r>
          </a:p>
          <a:p>
            <a:pPr marL="171450" indent="-171450" algn="ctr"/>
            <a:endParaRPr lang="es-MX" sz="900" b="1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9845" y="5811115"/>
            <a:ext cx="3036001" cy="362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DE BODEGA SP</a:t>
            </a:r>
          </a:p>
          <a:p>
            <a:pPr algn="ctr" eaLnBrk="1" hangingPunct="1"/>
            <a:r>
              <a:rPr lang="es-MX" sz="900" b="1" dirty="0"/>
              <a:t>C. NÉSTOR PÉREZ FLORES </a:t>
            </a:r>
          </a:p>
          <a:p>
            <a:pPr marL="171450" indent="-171450" algn="ctr"/>
            <a:endParaRPr lang="es-MX" sz="900" b="1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4169617" y="3298195"/>
            <a:ext cx="65123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 flipV="1">
            <a:off x="4179137" y="4348866"/>
            <a:ext cx="64171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 flipV="1">
            <a:off x="4499992" y="1827777"/>
            <a:ext cx="0" cy="50066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H="1">
            <a:off x="4179137" y="3844974"/>
            <a:ext cx="665006" cy="52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3103156"/>
            <a:ext cx="2958302" cy="448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SERVICIOS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MARIA MORQUECHO LARA</a:t>
            </a:r>
            <a:endParaRPr lang="es-MX" sz="9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0885" y="5276888"/>
            <a:ext cx="2960893" cy="399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ROTULISTA</a:t>
            </a:r>
          </a:p>
          <a:p>
            <a:pPr algn="ctr" eaLnBrk="1" hangingPunct="1"/>
            <a:r>
              <a:rPr lang="es-MX" sz="900" b="1" dirty="0" smtClean="0"/>
              <a:t>Vacante</a:t>
            </a:r>
            <a:endParaRPr lang="es-MX" sz="900" b="1" dirty="0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2" y="5810118"/>
            <a:ext cx="2960893" cy="3639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BODEGA SP</a:t>
            </a:r>
          </a:p>
          <a:p>
            <a:pPr algn="ctr" eaLnBrk="1" hangingPunct="1"/>
            <a:r>
              <a:rPr lang="es-MX" sz="900" b="1" dirty="0"/>
              <a:t>C. JOSÉ LÓPEZ ARRONA</a:t>
            </a:r>
            <a:endParaRPr lang="es-MX" sz="900" dirty="0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4169617" y="4953238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26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99792" y="260648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2341280"/>
            <a:ext cx="3816424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dirty="0" smtClean="0"/>
              <a:t>SUBDIRECTOR DE SERVICIOS PUBLICOS</a:t>
            </a:r>
            <a:endParaRPr lang="es-MX" sz="1200" dirty="0"/>
          </a:p>
          <a:p>
            <a:pPr algn="ctr" eaLnBrk="1" hangingPunct="1"/>
            <a:r>
              <a:rPr lang="es-MX" sz="1200" b="1" dirty="0" smtClean="0"/>
              <a:t>C. Guillermo Palomo Navarro</a:t>
            </a:r>
            <a:endParaRPr lang="es-MX" sz="1200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4499992" y="2794304"/>
            <a:ext cx="0" cy="31978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4169617" y="5485576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 flipV="1">
            <a:off x="4155842" y="5992115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1820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308" y="231224"/>
            <a:ext cx="1268760" cy="10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7" y="1818478"/>
            <a:ext cx="2676322" cy="4247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 C</a:t>
            </a:r>
          </a:p>
          <a:p>
            <a:pPr algn="ctr" eaLnBrk="1" hangingPunct="1"/>
            <a:r>
              <a:rPr lang="es-MX" sz="900" b="1" dirty="0"/>
              <a:t>C. MANUEL PÉREZ MARTÍNEZ</a:t>
            </a:r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9" y="2783577"/>
            <a:ext cx="2673334" cy="368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ADMINISTRATIVO</a:t>
            </a:r>
          </a:p>
          <a:p>
            <a:pPr algn="ctr" eaLnBrk="1" hangingPunct="1"/>
            <a:r>
              <a:rPr lang="es-MX" sz="900" b="1" dirty="0"/>
              <a:t>C. FERNANDO AGUIÑAGA RODRIGUEZ</a:t>
            </a:r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776406"/>
            <a:ext cx="2700338" cy="352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C</a:t>
            </a:r>
          </a:p>
          <a:p>
            <a:pPr algn="ctr" eaLnBrk="1" hangingPunct="1"/>
            <a:r>
              <a:rPr lang="es-MX" sz="900" b="1" dirty="0"/>
              <a:t>C. EDMUNDO ORTA GASPAR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257155"/>
            <a:ext cx="2700338" cy="434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C</a:t>
            </a:r>
          </a:p>
          <a:p>
            <a:pPr algn="ctr" eaLnBrk="1" hangingPunct="1"/>
            <a:r>
              <a:rPr lang="es-MX" sz="900" b="1" dirty="0"/>
              <a:t>C. JUAN GONZALEZ VARELA</a:t>
            </a:r>
            <a:endParaRPr lang="es-MX" sz="900" dirty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27014" y="3801313"/>
            <a:ext cx="2687468" cy="410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E </a:t>
            </a:r>
          </a:p>
          <a:p>
            <a:pPr algn="ctr" eaLnBrk="1" hangingPunct="1"/>
            <a:r>
              <a:rPr lang="es-MX" sz="900" b="1" dirty="0"/>
              <a:t>C. NOÉ MARTÍNEZ NAVARRO</a:t>
            </a:r>
            <a:endParaRPr lang="es-MX" sz="9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27014" y="4283128"/>
            <a:ext cx="2687468" cy="41461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E</a:t>
            </a:r>
          </a:p>
          <a:p>
            <a:pPr algn="ctr" eaLnBrk="1" hangingPunct="1"/>
            <a:r>
              <a:rPr lang="es-MX" sz="900" b="1" dirty="0"/>
              <a:t>C. MARTIN MARTÍNEZ ORTIZ</a:t>
            </a:r>
            <a:endParaRPr lang="es-MX" sz="9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890" y="1823131"/>
            <a:ext cx="2673297" cy="4036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B</a:t>
            </a:r>
          </a:p>
          <a:p>
            <a:pPr algn="ctr" eaLnBrk="1" hangingPunct="1"/>
            <a:r>
              <a:rPr lang="es-MX" sz="900" b="1" dirty="0"/>
              <a:t>BONIFACIO MENDOZA RANGEL </a:t>
            </a:r>
            <a:endParaRPr lang="es-MX" sz="900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8" y="2326677"/>
            <a:ext cx="2673335" cy="385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ALBAÑIL</a:t>
            </a:r>
          </a:p>
          <a:p>
            <a:pPr algn="ctr" eaLnBrk="1" hangingPunct="1"/>
            <a:r>
              <a:rPr lang="es-MX" sz="900" b="1" dirty="0"/>
              <a:t>C. PABLO NAVARRO PRADO</a:t>
            </a:r>
            <a:endParaRPr lang="es-MX" sz="9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4028" y="2337067"/>
            <a:ext cx="2700338" cy="3568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ALBAÑIL</a:t>
            </a:r>
          </a:p>
          <a:p>
            <a:pPr algn="ctr" eaLnBrk="1" hangingPunct="1"/>
            <a:r>
              <a:rPr lang="es-MX" sz="900" b="1" dirty="0"/>
              <a:t>C. MARTIN MÉNDEZ HURTADO</a:t>
            </a:r>
            <a:endParaRPr lang="es-MX" sz="9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4571693" y="1468669"/>
            <a:ext cx="0" cy="40122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4116186" y="2013610"/>
            <a:ext cx="899851" cy="129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4114482" y="2934456"/>
            <a:ext cx="1160998" cy="124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127351" y="2496885"/>
            <a:ext cx="888684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4033592" y="3491890"/>
            <a:ext cx="95813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4116750" y="3973767"/>
            <a:ext cx="874976" cy="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>
            <a:off x="4114481" y="4983441"/>
            <a:ext cx="118813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4114481" y="5463486"/>
            <a:ext cx="45721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2768014"/>
            <a:ext cx="2700338" cy="3842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B</a:t>
            </a:r>
          </a:p>
          <a:p>
            <a:pPr algn="ctr" eaLnBrk="1" hangingPunct="1"/>
            <a:r>
              <a:rPr lang="es-MX" sz="900" b="1" dirty="0"/>
              <a:t>C. ENRIQUE BARRIENTOS TORRES</a:t>
            </a:r>
            <a:endParaRPr lang="es-MX" sz="900" dirty="0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>
            <a:off x="4114482" y="4494346"/>
            <a:ext cx="1176328" cy="905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27014" y="3275355"/>
            <a:ext cx="2700338" cy="41620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COMPACTADOR B</a:t>
            </a:r>
          </a:p>
          <a:p>
            <a:pPr algn="ctr" eaLnBrk="1" hangingPunct="1"/>
            <a:r>
              <a:rPr lang="es-MX" sz="900" b="1" dirty="0"/>
              <a:t>C. JOSÉ IGNACIO ARANDA JUÁREZ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6" y="4259676"/>
            <a:ext cx="2700338" cy="4090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E </a:t>
            </a:r>
          </a:p>
          <a:p>
            <a:pPr algn="ctr" eaLnBrk="1" hangingPunct="1"/>
            <a:r>
              <a:rPr lang="es-MX" sz="900" b="1" dirty="0"/>
              <a:t>C. ARTEMIO VELOZ LÓPEZ </a:t>
            </a:r>
            <a:endParaRPr lang="es-MX" sz="900" dirty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14144" y="4776844"/>
            <a:ext cx="2700338" cy="387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E</a:t>
            </a:r>
          </a:p>
          <a:p>
            <a:pPr algn="ctr" eaLnBrk="1" hangingPunct="1"/>
            <a:r>
              <a:rPr lang="es-MX" sz="900" b="1" dirty="0"/>
              <a:t>C. JOSÉ CRUZ FLORES </a:t>
            </a:r>
            <a:r>
              <a:rPr lang="es-MX" sz="900" b="1" dirty="0" err="1"/>
              <a:t>FLORES</a:t>
            </a:r>
            <a:endParaRPr lang="es-MX" sz="900" dirty="0"/>
          </a:p>
        </p:txBody>
      </p:sp>
      <p:sp>
        <p:nvSpPr>
          <p:cNvPr id="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5" y="4750943"/>
            <a:ext cx="2672653" cy="4035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E</a:t>
            </a:r>
          </a:p>
          <a:p>
            <a:pPr algn="ctr" eaLnBrk="1" hangingPunct="1"/>
            <a:r>
              <a:rPr lang="es-MX" sz="900" b="1" dirty="0"/>
              <a:t>C. Martin Sandoval Morquecho</a:t>
            </a:r>
            <a:endParaRPr lang="es-MX" sz="900" dirty="0"/>
          </a:p>
        </p:txBody>
      </p:sp>
      <p:sp>
        <p:nvSpPr>
          <p:cNvPr id="4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14144" y="5257639"/>
            <a:ext cx="2700338" cy="4425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E </a:t>
            </a:r>
          </a:p>
          <a:p>
            <a:pPr algn="ctr" eaLnBrk="1" hangingPunct="1"/>
            <a:r>
              <a:rPr lang="es-MX" sz="900" b="1" dirty="0"/>
              <a:t>ANTONIO DÁVILA PÉREZ</a:t>
            </a:r>
            <a:endParaRPr lang="es-MX" sz="900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32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04447" y="1105677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</p:spTree>
    <p:extLst>
      <p:ext uri="{BB962C8B-B14F-4D97-AF65-F5344CB8AC3E}">
        <p14:creationId xmlns:p14="http://schemas.microsoft.com/office/powerpoint/2010/main" val="36702839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4630" y="3586472"/>
            <a:ext cx="202258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RASTRO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1740652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4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497" y="1798068"/>
            <a:ext cx="2045940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MERCADO  </a:t>
            </a:r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402886"/>
            <a:ext cx="3132348" cy="336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VETERINARIO</a:t>
            </a:r>
          </a:p>
          <a:p>
            <a:pPr algn="ctr" eaLnBrk="1" hangingPunct="1"/>
            <a:r>
              <a:rPr lang="es-MX" sz="900" b="1" dirty="0"/>
              <a:t>LIC.  RICARDO ELIUT SALAS ORTEGA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89173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OFICINA RASTRO</a:t>
            </a:r>
          </a:p>
          <a:p>
            <a:pPr algn="ctr" eaLnBrk="1" hangingPunct="1"/>
            <a:r>
              <a:rPr lang="es-MX" sz="900" b="1" dirty="0"/>
              <a:t>C.  FRANCISCO JAVIER QUIROZ NAVARRO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4695" y="3465026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A</a:t>
            </a:r>
          </a:p>
          <a:p>
            <a:pPr algn="ctr" eaLnBrk="1" hangingPunct="1"/>
            <a:r>
              <a:rPr lang="es-MX" sz="900" b="1" dirty="0"/>
              <a:t>C. MARTIN SANDOVAL CAMPOS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0012" y="4083884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 A</a:t>
            </a:r>
          </a:p>
          <a:p>
            <a:pPr algn="ctr" eaLnBrk="1" hangingPunct="1"/>
            <a:r>
              <a:rPr lang="es-MX" sz="900" b="1" dirty="0"/>
              <a:t>C</a:t>
            </a:r>
            <a:r>
              <a:rPr lang="es-MX" sz="900" b="1" dirty="0" smtClean="0"/>
              <a:t>. Liborio Lozano </a:t>
            </a:r>
            <a:r>
              <a:rPr lang="es-MX" sz="900" b="1" dirty="0" err="1" smtClean="0"/>
              <a:t>Garcia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0550" y="467797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CHOFER   </a:t>
            </a:r>
            <a:r>
              <a:rPr lang="es-MX" sz="900" dirty="0" smtClean="0"/>
              <a:t>E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 JUAN CARDONA RANGEL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3681" y="5319210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B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Alfredo Estrada </a:t>
            </a:r>
            <a:r>
              <a:rPr lang="es-MX" sz="900" b="1" dirty="0" err="1" smtClean="0"/>
              <a:t>IbarraL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3488437" y="2496862"/>
            <a:ext cx="1137570" cy="10896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3488436" y="3024163"/>
            <a:ext cx="1143463" cy="70187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515439" y="3694520"/>
            <a:ext cx="1110568" cy="325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515439" y="3826063"/>
            <a:ext cx="1182350" cy="9947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527213" y="3765570"/>
            <a:ext cx="1152799" cy="408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488437" y="1933337"/>
            <a:ext cx="112457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572" y="354828"/>
            <a:ext cx="1137843" cy="97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515439" y="3932722"/>
            <a:ext cx="1188242" cy="162937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3010" y="1731913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9508" y="1368249"/>
            <a:ext cx="3132348" cy="6874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1200" dirty="0"/>
              <a:t>ADMINISTRADOR DE MERCADO</a:t>
            </a:r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Julio Cesar Valerio Sánchez</a:t>
            </a:r>
            <a:endParaRPr lang="es-MX" sz="1200" b="1" dirty="0"/>
          </a:p>
          <a:p>
            <a:pPr algn="ctr" eaLnBrk="1" hangingPunct="1"/>
            <a:endParaRPr lang="es-MX" sz="9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26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16923" y="627314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</p:spTree>
    <p:extLst>
      <p:ext uri="{BB962C8B-B14F-4D97-AF65-F5344CB8AC3E}">
        <p14:creationId xmlns:p14="http://schemas.microsoft.com/office/powerpoint/2010/main" val="28641478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487" y="3178935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PANTEONES 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1331621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OFICINA 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NILCOLAS SERRANO LARA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185852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</a:t>
            </a:r>
            <a:r>
              <a:rPr lang="es-MX" sz="900" dirty="0" smtClean="0"/>
              <a:t>COMUNIDAD LA ESCONDIDA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VICENTE LOPEZ RUIZ</a:t>
            </a:r>
            <a:endParaRPr lang="es-MX" sz="900" b="1" dirty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411956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J BRUNO RODRIGUEZ LOMELI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51479" y="3555285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COMUNIDAD </a:t>
            </a:r>
            <a:r>
              <a:rPr lang="es-MX" sz="900" dirty="0" smtClean="0"/>
              <a:t>IBARRA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EMILIANO ESPINOSA CONTERAS 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2616" y="5448285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ELECTRICISTA  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MIGUEL ANGEL RODRIGUEZ OLVERA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5474" y="6085881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ELECTRICISTA   </a:t>
            </a:r>
          </a:p>
          <a:p>
            <a:pPr algn="ctr" eaLnBrk="1" hangingPunct="1"/>
            <a:r>
              <a:rPr lang="es-MX" sz="900" b="1" dirty="0"/>
              <a:t>C. DAVID MÉNDEZ ARROLLO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9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8573" y="5949280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ALUMBRADO    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3453781" y="1749643"/>
            <a:ext cx="1172026" cy="15234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474773" y="3449773"/>
            <a:ext cx="1172026" cy="136736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3453781" y="5746777"/>
            <a:ext cx="688835" cy="2909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453781" y="6037773"/>
            <a:ext cx="688835" cy="31264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258" y="260648"/>
            <a:ext cx="1134126" cy="104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1059" y="859047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656184" cy="1224136"/>
          </a:xfrm>
          <a:prstGeom prst="rect">
            <a:avLst/>
          </a:prstGeom>
        </p:spPr>
      </p:pic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6799" y="2999534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</a:p>
          <a:p>
            <a:pPr algn="ctr" eaLnBrk="1" hangingPunct="1"/>
            <a:r>
              <a:rPr lang="es-MX" sz="900" b="1" dirty="0"/>
              <a:t>C. FRANCISCO JAVIER CORTES CLETO 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6799" y="4091431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</a:t>
            </a:r>
            <a:r>
              <a:rPr lang="es-MX" sz="900" dirty="0" smtClean="0"/>
              <a:t>COMUNIDAD LA HACIENDITA 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MA CONSUELO GUERRA RUIZ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6799" y="466744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AUXILIAR PANTEON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JUAN MANUEL HERNANDEZ SILVA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1619092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512217" cy="103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3609782"/>
            <a:ext cx="367993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</a:t>
            </a:r>
            <a:r>
              <a:rPr lang="es-MX" sz="1200" dirty="0"/>
              <a:t>C</a:t>
            </a:r>
            <a:r>
              <a:rPr lang="es-MX" sz="1200" dirty="0" smtClean="0"/>
              <a:t> </a:t>
            </a:r>
          </a:p>
          <a:p>
            <a:pPr algn="ctr" eaLnBrk="1" hangingPunct="1"/>
            <a:r>
              <a:rPr lang="es-MX" sz="1200" b="1" dirty="0" smtClean="0"/>
              <a:t>C. CARLA CAMACHO MARTINEZ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5" y="2840679"/>
            <a:ext cx="369308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DE PIPA B </a:t>
            </a:r>
          </a:p>
          <a:p>
            <a:pPr algn="ctr" eaLnBrk="1" hangingPunct="1"/>
            <a:r>
              <a:rPr lang="es-MX" sz="1200" b="1" dirty="0" smtClean="0"/>
              <a:t>C. ISMAEL CEDILLO LIRA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40696" y="3809813"/>
            <a:ext cx="3623842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VIVERO A</a:t>
            </a:r>
          </a:p>
          <a:p>
            <a:pPr algn="ctr" eaLnBrk="1" hangingPunct="1"/>
            <a:r>
              <a:rPr lang="es-MX" sz="1200" b="1" dirty="0" smtClean="0"/>
              <a:t>C. José Pilar </a:t>
            </a:r>
            <a:r>
              <a:rPr lang="es-MX" sz="1200" b="1" dirty="0" err="1" smtClean="0"/>
              <a:t>Urtado</a:t>
            </a:r>
            <a:r>
              <a:rPr lang="es-MX" sz="1200" b="1" dirty="0" smtClean="0"/>
              <a:t> Manríquez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21690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VIVERO A</a:t>
            </a:r>
          </a:p>
          <a:p>
            <a:pPr algn="ctr" eaLnBrk="1" hangingPunct="1"/>
            <a:r>
              <a:rPr lang="es-MX" sz="1200" b="1" dirty="0" smtClean="0"/>
              <a:t>C. Florentino Castañón Segura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5968" y="4620080"/>
            <a:ext cx="3648569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AUXILIAR DE ALBAÑIL A</a:t>
            </a:r>
          </a:p>
          <a:p>
            <a:pPr algn="ctr" eaLnBrk="1" hangingPunct="1"/>
            <a:r>
              <a:rPr lang="es-MX" sz="1200" b="1" dirty="0" smtClean="0"/>
              <a:t>C. FLORENTINO CASTAÑON SEGURA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2089796"/>
            <a:ext cx="367243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DEL VIVERO  </a:t>
            </a:r>
          </a:p>
          <a:p>
            <a:pPr algn="ctr" eaLnBrk="1" hangingPunct="1"/>
            <a:r>
              <a:rPr lang="es-MX" sz="1200" b="1" dirty="0" smtClean="0"/>
              <a:t>C. Rosario Lomelí Mendoza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5969" y="3024006"/>
            <a:ext cx="36649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PIPAS AREAS VERDES</a:t>
            </a:r>
          </a:p>
          <a:p>
            <a:pPr algn="ctr" eaLnBrk="1" hangingPunct="1"/>
            <a:r>
              <a:rPr lang="es-MX" sz="1200" b="1" dirty="0" smtClean="0"/>
              <a:t>C. JOSE DE JESUS PUENTE LOPEZ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1201" y="1168596"/>
            <a:ext cx="49536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600" dirty="0" smtClean="0"/>
              <a:t>DIRECTOR D</a:t>
            </a:r>
          </a:p>
          <a:p>
            <a:pPr algn="ctr" eaLnBrk="1" hangingPunct="1"/>
            <a:r>
              <a:rPr lang="es-MX" sz="1600" b="1" dirty="0" smtClean="0"/>
              <a:t>C. Pedro Jorge Pérez Villa</a:t>
            </a:r>
            <a:endParaRPr lang="es-MX" sz="16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569794" y="1816296"/>
            <a:ext cx="9703" cy="303844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6907" y="2492895"/>
            <a:ext cx="655092" cy="46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4572000" y="2492896"/>
            <a:ext cx="792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23928" y="3356715"/>
            <a:ext cx="71131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572000" y="3356715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>
            <a:off x="3923928" y="4184898"/>
            <a:ext cx="68407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4608004" y="4184898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>
            <a:off x="3944580" y="4854737"/>
            <a:ext cx="13475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31201" y="707202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ECOLOGIA 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7875" y="4573285"/>
            <a:ext cx="367993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ALBAÑIL</a:t>
            </a:r>
          </a:p>
          <a:p>
            <a:pPr algn="ctr" eaLnBrk="1" hangingPunct="1"/>
            <a:r>
              <a:rPr lang="es-MX" sz="1200" b="1" dirty="0" smtClean="0"/>
              <a:t>C. J SOCORRO SALAS MACIAS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</p:spTree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LIMPIA MUNICIPAL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37215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D</a:t>
            </a:r>
          </a:p>
          <a:p>
            <a:pPr algn="ctr" eaLnBrk="1" hangingPunct="1"/>
            <a:r>
              <a:rPr lang="es-MX" sz="1200" b="1" dirty="0" smtClean="0"/>
              <a:t>C. José Bueno Pérez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A  </a:t>
            </a:r>
          </a:p>
          <a:p>
            <a:pPr algn="ctr" eaLnBrk="1" hangingPunct="1"/>
            <a:r>
              <a:rPr lang="es-MX" sz="1200" b="1" dirty="0" smtClean="0"/>
              <a:t>C. Alejandro Contreras Torres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B </a:t>
            </a:r>
          </a:p>
          <a:p>
            <a:pPr algn="ctr" eaLnBrk="1" hangingPunct="1"/>
            <a:r>
              <a:rPr lang="es-MX" sz="1200" b="1" dirty="0" smtClean="0"/>
              <a:t>C. José Ignacio Aranda Juárez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8908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</a:t>
            </a:r>
          </a:p>
          <a:p>
            <a:pPr algn="ctr" eaLnBrk="1" hangingPunct="1"/>
            <a:r>
              <a:rPr lang="es-MX" sz="1200" b="1" dirty="0" smtClean="0"/>
              <a:t>C. Erasmo Becerra García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C</a:t>
            </a:r>
          </a:p>
          <a:p>
            <a:pPr algn="ctr" eaLnBrk="1" hangingPunct="1"/>
            <a:r>
              <a:rPr lang="es-MX" sz="1200" b="1" dirty="0" smtClean="0"/>
              <a:t>C. Fortino González Sandoval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 </a:t>
            </a:r>
          </a:p>
          <a:p>
            <a:pPr algn="ctr" eaLnBrk="1" hangingPunct="1"/>
            <a:r>
              <a:rPr lang="es-MX" sz="1200" dirty="0" smtClean="0"/>
              <a:t> C. </a:t>
            </a:r>
            <a:r>
              <a:rPr lang="es-MX" sz="1200" b="1" dirty="0" smtClean="0"/>
              <a:t>José de la Luz Contreras Zúñiga 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</a:t>
            </a:r>
          </a:p>
          <a:p>
            <a:pPr algn="ctr" eaLnBrk="1" hangingPunct="1"/>
            <a:r>
              <a:rPr lang="es-MX" sz="1200" b="1" dirty="0" smtClean="0"/>
              <a:t>C. Hilario Segura Martínez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 </a:t>
            </a:r>
          </a:p>
          <a:p>
            <a:pPr algn="ctr" eaLnBrk="1" hangingPunct="1"/>
            <a:r>
              <a:rPr lang="es-MX" sz="1200" b="1" dirty="0" smtClean="0"/>
              <a:t>C. Leonardo Martínez Sandoval 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1766535"/>
            <a:ext cx="3748159" cy="4370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A</a:t>
            </a:r>
          </a:p>
          <a:p>
            <a:pPr algn="ctr" eaLnBrk="1" hangingPunct="1"/>
            <a:r>
              <a:rPr lang="es-MX" sz="1200" b="1" dirty="0" smtClean="0"/>
              <a:t>C. Ramón Velásquez Martínez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B   </a:t>
            </a:r>
          </a:p>
          <a:p>
            <a:pPr algn="ctr" eaLnBrk="1" hangingPunct="1"/>
            <a:r>
              <a:rPr lang="es-MX" sz="1200" b="1" dirty="0" smtClean="0"/>
              <a:t>C. J. Carmen Colunga Collazo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RECOLECTOR DE BASURA D </a:t>
            </a:r>
          </a:p>
          <a:p>
            <a:pPr algn="ctr" eaLnBrk="1" hangingPunct="1"/>
            <a:r>
              <a:rPr lang="es-MX" sz="1200" b="1" dirty="0" smtClean="0"/>
              <a:t>C. Ángel de Jesús Hernández Robledo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 RECOLECTOR DE BASURA C</a:t>
            </a:r>
          </a:p>
          <a:p>
            <a:pPr algn="ctr" eaLnBrk="1" hangingPunct="1"/>
            <a:r>
              <a:rPr lang="es-MX" sz="1200" b="1" dirty="0" smtClean="0"/>
              <a:t>C. Juan José Rodríguez Lomelí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5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SUPERVISOR DE RESIDUOS </a:t>
            </a:r>
          </a:p>
          <a:p>
            <a:pPr algn="ctr" eaLnBrk="1" hangingPunct="1"/>
            <a:r>
              <a:rPr lang="es-MX" sz="1200" b="1" dirty="0" smtClean="0"/>
              <a:t>C. Valentín Martínez Dávila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</a:t>
            </a:r>
          </a:p>
          <a:p>
            <a:pPr algn="ctr" eaLnBrk="1" hangingPunct="1"/>
            <a:r>
              <a:rPr lang="es-MX" sz="1200" b="1" dirty="0" smtClean="0"/>
              <a:t>C. Jaime Guadalupe Dávila Tavares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</a:t>
            </a:r>
          </a:p>
          <a:p>
            <a:pPr algn="ctr" eaLnBrk="1" hangingPunct="1"/>
            <a:r>
              <a:rPr lang="es-MX" sz="1200" b="1" dirty="0" smtClean="0"/>
              <a:t>C. Sergio Jasso Robledo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 BARRENDERAS</a:t>
            </a:r>
          </a:p>
          <a:p>
            <a:pPr algn="ctr" eaLnBrk="1" hangingPunct="1"/>
            <a:r>
              <a:rPr lang="es-MX" sz="1200" b="1" dirty="0" smtClean="0"/>
              <a:t>C. Ma. San Juana Guerra Cardona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1" y="4981433"/>
            <a:ext cx="667110" cy="15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9" y="188639"/>
            <a:ext cx="1512168" cy="9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15550"/>
      </p:ext>
    </p:extLst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BARRENDERAS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04203" cy="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Rosa María González Galicia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José Luis Dávila Macías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Cecilia Dávila Aranda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8908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Abraham Rodríguez Sandoval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Teresa Morquecho Rosas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 C. </a:t>
            </a:r>
            <a:r>
              <a:rPr lang="es-MX" sz="1200" b="1" dirty="0" smtClean="0"/>
              <a:t>J. Ascensión Zúñiga Méndez 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Gloria Mendoza Sandoval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 </a:t>
            </a:r>
          </a:p>
          <a:p>
            <a:pPr algn="ctr" eaLnBrk="1" hangingPunct="1"/>
            <a:r>
              <a:rPr lang="es-MX" sz="1200" b="1" dirty="0" smtClean="0"/>
              <a:t>C. Adela Morquecho Rosas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1766535"/>
            <a:ext cx="3748159" cy="4456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Antonio Negrete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Ma. De la Cruz Rodríguez Medina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BARRENDERA </a:t>
            </a:r>
          </a:p>
          <a:p>
            <a:pPr algn="ctr" eaLnBrk="1" hangingPunct="1"/>
            <a:r>
              <a:rPr lang="es-MX" sz="1200" b="1" dirty="0" smtClean="0"/>
              <a:t>C. Tomasa Martínez Mendoza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 BARRENDERA</a:t>
            </a:r>
          </a:p>
          <a:p>
            <a:pPr algn="ctr" eaLnBrk="1" hangingPunct="1"/>
            <a:r>
              <a:rPr lang="es-MX" sz="1200" b="1" dirty="0" smtClean="0"/>
              <a:t>C. Ramona Godínez Soto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5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Amelia Méndez Veloz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Romualda Zamarripa Contreras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Juan Manuel Hernández Silva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María del Roció Sánchez Gómez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0" y="4980037"/>
            <a:ext cx="1296589" cy="29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490218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Ma. de la Cruz Mendoza Veloz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5" y="-331"/>
            <a:ext cx="1512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9668"/>
      </p:ext>
    </p:extLst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41895" y="873141"/>
            <a:ext cx="49536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 PARQUES Y JARDINES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368152" cy="114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6096" y="449604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 B</a:t>
            </a:r>
          </a:p>
          <a:p>
            <a:pPr algn="ctr" eaLnBrk="1" hangingPunct="1"/>
            <a:r>
              <a:rPr lang="es-MX" sz="1200" b="1" dirty="0" smtClean="0"/>
              <a:t>C. Ignacio Becerra Almendáriz  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6096" y="374208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 B</a:t>
            </a:r>
          </a:p>
          <a:p>
            <a:pPr algn="ctr" eaLnBrk="1" hangingPunct="1"/>
            <a:r>
              <a:rPr lang="es-MX" sz="1200" b="1" dirty="0" smtClean="0"/>
              <a:t>C. Rogelio Gómez González</a:t>
            </a:r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2377" y="382452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 A </a:t>
            </a:r>
          </a:p>
          <a:p>
            <a:pPr algn="ctr" eaLnBrk="1" hangingPunct="1"/>
            <a:r>
              <a:rPr lang="es-MX" sz="1200" b="1" dirty="0" smtClean="0"/>
              <a:t> C. Eduardo Méndez Salazar  </a:t>
            </a:r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93718" y="1683645"/>
            <a:ext cx="3600450" cy="642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JARDINERIA  A</a:t>
            </a:r>
          </a:p>
          <a:p>
            <a:pPr algn="ctr" eaLnBrk="1" hangingPunct="1"/>
            <a:r>
              <a:rPr lang="es-MX" sz="1400" b="1" dirty="0" smtClean="0"/>
              <a:t>C. Lázaro Prado Arechar</a:t>
            </a:r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89431" y="2757745"/>
            <a:ext cx="3600450" cy="6136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SUPERVISOR DE JARDINERIA  B</a:t>
            </a:r>
          </a:p>
          <a:p>
            <a:pPr algn="ctr" eaLnBrk="1" hangingPunct="1"/>
            <a:r>
              <a:rPr lang="es-MX" sz="1400" b="1" dirty="0" smtClean="0"/>
              <a:t>C. Carlos Martínez  </a:t>
            </a:r>
            <a:endParaRPr lang="es-MX" sz="1400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4716016" y="2348880"/>
            <a:ext cx="0" cy="41586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7555" y="461168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 A</a:t>
            </a:r>
          </a:p>
          <a:p>
            <a:pPr algn="ctr" eaLnBrk="1" hangingPunct="1"/>
            <a:r>
              <a:rPr lang="es-MX" sz="1200" b="1" dirty="0" smtClean="0"/>
              <a:t>C. J. Carmen Cleto Estrada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73863" y="4005064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716013" y="3398446"/>
            <a:ext cx="2" cy="139585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4716016" y="4005064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 flipV="1">
            <a:off x="3998005" y="4794303"/>
            <a:ext cx="1438091" cy="68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4021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430295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DE LAS TROJES</a:t>
            </a:r>
          </a:p>
          <a:p>
            <a:pPr algn="ctr" eaLnBrk="1" hangingPunct="1"/>
            <a:r>
              <a:rPr lang="es-MX" sz="1200" b="1" dirty="0" smtClean="0"/>
              <a:t>C. Antonia Silva Rodríguez</a:t>
            </a:r>
            <a:endParaRPr lang="es-MX" sz="12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34390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Y PANTEON GACHUPINES  </a:t>
            </a:r>
          </a:p>
          <a:p>
            <a:pPr algn="ctr" eaLnBrk="1" hangingPunct="1"/>
            <a:r>
              <a:rPr lang="es-MX" sz="1200" b="1" dirty="0" smtClean="0"/>
              <a:t>C. J. Gabriel Baltazar Olvera</a:t>
            </a:r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8588" y="512137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COMUNIDAD</a:t>
            </a:r>
          </a:p>
          <a:p>
            <a:pPr algn="ctr" eaLnBrk="1" hangingPunct="1"/>
            <a:r>
              <a:rPr lang="es-MX" sz="1200" b="1" dirty="0" smtClean="0"/>
              <a:t>C. Roberto Quintero Vagas</a:t>
            </a:r>
            <a:endParaRPr lang="es-MX" sz="12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ECO- PARQUE DE LAS TROJES  </a:t>
            </a:r>
          </a:p>
          <a:p>
            <a:pPr algn="ctr" eaLnBrk="1" hangingPunct="1"/>
            <a:r>
              <a:rPr lang="es-MX" sz="1200" b="1" dirty="0" smtClean="0"/>
              <a:t>Lorenzo Vázquez Soria</a:t>
            </a:r>
            <a:endParaRPr lang="es-MX" sz="1200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17369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Y PANTEON ESCONDIDA </a:t>
            </a:r>
          </a:p>
          <a:p>
            <a:pPr algn="ctr" eaLnBrk="1" hangingPunct="1"/>
            <a:r>
              <a:rPr lang="es-MX" sz="1200" b="1" dirty="0" smtClean="0"/>
              <a:t>C. ALEJANDRO ORTA CORTES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3851920" y="2060848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3851920" y="2852936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851920" y="3717032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851920" y="4509120"/>
            <a:ext cx="1512168" cy="3909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3819038" y="5412313"/>
            <a:ext cx="154505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4535996" y="2060848"/>
            <a:ext cx="0" cy="33514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422485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PARQUE INFANTIL Y JARDIN DEL TORREON</a:t>
            </a:r>
          </a:p>
          <a:p>
            <a:pPr algn="ctr" eaLnBrk="1" hangingPunct="1"/>
            <a:r>
              <a:rPr lang="es-MX" sz="1200" b="1" dirty="0" smtClean="0"/>
              <a:t>C. ROSA LINDA . ESPINOSA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17369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EN EL POTRERO</a:t>
            </a:r>
          </a:p>
          <a:p>
            <a:pPr algn="ctr" eaLnBrk="1" hangingPunct="1"/>
            <a:r>
              <a:rPr lang="es-MX" sz="1200" b="1" dirty="0" smtClean="0"/>
              <a:t>C. Blas Prado Soto</a:t>
            </a:r>
            <a:endParaRPr lang="es-MX" sz="1200" b="1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JARDINERO EN LA HACIENDITA</a:t>
            </a:r>
          </a:p>
          <a:p>
            <a:pPr algn="ctr" eaLnBrk="1" hangingPunct="1"/>
            <a:r>
              <a:rPr lang="es-MX" sz="1200" b="1" dirty="0" smtClean="0"/>
              <a:t>C. Juan Martin Moreno Jasso</a:t>
            </a:r>
            <a:endParaRPr lang="es-MX" sz="1200" b="1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34390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LIMPIA EL MEZQUITE</a:t>
            </a:r>
          </a:p>
          <a:p>
            <a:pPr algn="ctr" eaLnBrk="1" hangingPunct="1"/>
            <a:r>
              <a:rPr lang="es-MX" sz="1200" b="1" dirty="0" smtClean="0"/>
              <a:t>C. RAFAEL SALAS MENDEZ</a:t>
            </a:r>
            <a:endParaRPr lang="es-MX" sz="1200" b="1" dirty="0"/>
          </a:p>
        </p:txBody>
      </p:sp>
      <p:sp>
        <p:nvSpPr>
          <p:cNvPr id="32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702359"/>
            <a:ext cx="352839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PARQUES Y JARDINES  </a:t>
            </a:r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498548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IBARRA</a:t>
            </a:r>
          </a:p>
          <a:p>
            <a:pPr algn="ctr" eaLnBrk="1" hangingPunct="1"/>
            <a:r>
              <a:rPr lang="es-MX" sz="1200" b="1" dirty="0" smtClean="0"/>
              <a:t>C. J Trinidad </a:t>
            </a:r>
            <a:r>
              <a:rPr lang="es-MX" sz="1200" b="1" dirty="0" err="1" smtClean="0"/>
              <a:t>Almendáriz</a:t>
            </a:r>
            <a:r>
              <a:rPr lang="es-MX" sz="1200" b="1" dirty="0" smtClean="0"/>
              <a:t> Estrada</a:t>
            </a:r>
            <a:endParaRPr lang="es-MX" sz="1200" b="1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1680" y="1215240"/>
            <a:ext cx="5544616" cy="6711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JEFE DE DEPARTAMENTO B </a:t>
            </a:r>
            <a:endParaRPr lang="es-MX" sz="1600" dirty="0"/>
          </a:p>
          <a:p>
            <a:pPr algn="ctr" eaLnBrk="1" hangingPunct="1"/>
            <a:r>
              <a:rPr lang="es-MX" sz="2000" b="1" dirty="0" smtClean="0"/>
              <a:t>C. Luis Alejandro López Chávez</a:t>
            </a:r>
            <a:endParaRPr lang="es-ES" sz="2000" b="1" dirty="0"/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440160" cy="7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1251" y="3111641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PENTA BASICO DE FUT BOL</a:t>
            </a:r>
          </a:p>
          <a:p>
            <a:pPr algn="ctr" eaLnBrk="1" hangingPunct="1"/>
            <a:r>
              <a:rPr lang="es-MX" sz="1200" b="1" dirty="0" smtClean="0"/>
              <a:t>C.  José Antonio Arechar Torres 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2439283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LA UNIDAD DEPORTIVA  </a:t>
            </a:r>
          </a:p>
          <a:p>
            <a:pPr algn="ctr" eaLnBrk="1" hangingPunct="1"/>
            <a:r>
              <a:rPr lang="es-MX" sz="1200" b="1" dirty="0" smtClean="0"/>
              <a:t>C. José de Jesús Morquecho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5038209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EN UNIDAD DEPORTIVA A</a:t>
            </a:r>
          </a:p>
          <a:p>
            <a:pPr algn="ctr" eaLnBrk="1" hangingPunct="1"/>
            <a:r>
              <a:rPr lang="es-MX" sz="1200" b="1" dirty="0" smtClean="0"/>
              <a:t>C.  Gerónimo Escalera García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352" y="3947721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PENTABASICO DE BEISBOL</a:t>
            </a:r>
          </a:p>
          <a:p>
            <a:pPr algn="ctr" eaLnBrk="1" hangingPunct="1"/>
            <a:r>
              <a:rPr lang="es-MX" sz="1200" b="1" dirty="0" smtClean="0"/>
              <a:t>J Refugio Méndez Alonso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70732" y="4108365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  A</a:t>
            </a:r>
          </a:p>
          <a:p>
            <a:pPr algn="ctr" eaLnBrk="1" hangingPunct="1"/>
            <a:r>
              <a:rPr lang="es-MX" sz="1200" b="1" dirty="0" smtClean="0"/>
              <a:t>C. ELIZABETH MARTINEZ SANDOVAL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188640"/>
            <a:ext cx="367240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COMISION MUNICIPAL DEL DEPORTE 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67226" y="2709106"/>
            <a:ext cx="4774" cy="27595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351202" y="2439283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330543" y="3645024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4330543" y="4509120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62591" y="3300380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A</a:t>
            </a:r>
          </a:p>
          <a:p>
            <a:pPr algn="ctr" eaLnBrk="1" hangingPunct="1"/>
            <a:r>
              <a:rPr lang="es-MX" sz="1200" b="1" dirty="0" smtClean="0"/>
              <a:t>Ramón González Jasso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4737" y="4850366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DE BEISBOL INFANTIL</a:t>
            </a:r>
          </a:p>
          <a:p>
            <a:pPr algn="ctr" eaLnBrk="1" hangingPunct="1"/>
            <a:r>
              <a:rPr lang="es-MX" sz="1200" b="1" dirty="0" smtClean="0"/>
              <a:t>José Antonio Rodríguez Arechar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4330543" y="5468658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4567226" y="1886400"/>
            <a:ext cx="0" cy="82270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809804"/>
          </a:xfrm>
          <a:prstGeom prst="rect">
            <a:avLst/>
          </a:prstGeom>
        </p:spPr>
      </p:pic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7766" y="2142043"/>
            <a:ext cx="412343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COMUDE </a:t>
            </a:r>
          </a:p>
          <a:p>
            <a:pPr algn="ctr" eaLnBrk="1" hangingPunct="1"/>
            <a:r>
              <a:rPr lang="es-MX" sz="1200" b="1" dirty="0" smtClean="0"/>
              <a:t>C. GABRIELA REYNA SERRANO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353" y="5715830"/>
            <a:ext cx="419084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DEL DEPORTE</a:t>
            </a:r>
          </a:p>
          <a:p>
            <a:pPr algn="ctr" eaLnBrk="1" hangingPunct="1"/>
            <a:r>
              <a:rPr lang="es-MX" sz="1200" b="1" dirty="0" smtClean="0"/>
              <a:t>C. JUAN MANUEL GUERRA SALAZAR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7"/>
          <p:cNvSpPr>
            <a:spLocks noChangeShapeType="1"/>
          </p:cNvSpPr>
          <p:nvPr/>
        </p:nvSpPr>
        <p:spPr bwMode="auto">
          <a:xfrm flipH="1">
            <a:off x="6084168" y="2385447"/>
            <a:ext cx="571" cy="10080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10400" y="-381000"/>
            <a:ext cx="2133600" cy="22860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900" b="1" dirty="0" smtClean="0"/>
              <a:t>PRESIDENCIA</a:t>
            </a:r>
            <a:endParaRPr lang="es-ES" sz="900" b="1" dirty="0" smtClean="0"/>
          </a:p>
        </p:txBody>
      </p:sp>
      <p:sp>
        <p:nvSpPr>
          <p:cNvPr id="71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8352" y="1450013"/>
            <a:ext cx="5328592" cy="10076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PRESIDENTE MUNICIPAL</a:t>
            </a:r>
            <a:endParaRPr lang="es-MX" sz="2000" dirty="0"/>
          </a:p>
          <a:p>
            <a:pPr algn="ctr" eaLnBrk="1" hangingPunct="1"/>
            <a:r>
              <a:rPr lang="es-MX" sz="2000" b="1" dirty="0" smtClean="0"/>
              <a:t>Lic. Erick Silvano Montemayor Lara</a:t>
            </a:r>
            <a:endParaRPr lang="es-ES" b="1" dirty="0"/>
          </a:p>
        </p:txBody>
      </p:sp>
      <p:sp>
        <p:nvSpPr>
          <p:cNvPr id="717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4008" y="3212976"/>
            <a:ext cx="3717937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ASISTENTE PERSONAL DEL PRESIDENTE</a:t>
            </a:r>
            <a:endParaRPr lang="es-MX" sz="1400" dirty="0"/>
          </a:p>
          <a:p>
            <a:pPr algn="ctr" eaLnBrk="1" hangingPunct="1"/>
            <a:r>
              <a:rPr lang="es-ES" sz="1400" b="1" dirty="0" smtClean="0"/>
              <a:t>C. Antonio Lozano García</a:t>
            </a:r>
            <a:endParaRPr lang="es-ES" sz="1400" b="1" dirty="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419873" y="332656"/>
            <a:ext cx="2681836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solidFill>
                  <a:schemeClr val="bg1"/>
                </a:solidFill>
                <a:latin typeface="Berlin Sans FB Demi" pitchFamily="34" charset="0"/>
              </a:rPr>
              <a:t>PRESIDENCIA</a:t>
            </a:r>
            <a:r>
              <a:rPr lang="es-MX" sz="1600" b="1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718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42930"/>
            <a:ext cx="1289472" cy="11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7" y="3207699"/>
            <a:ext cx="3865585" cy="7252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ASESOR JURIDICO</a:t>
            </a:r>
          </a:p>
          <a:p>
            <a:pPr algn="ctr" eaLnBrk="1" hangingPunct="1"/>
            <a:r>
              <a:rPr lang="es-MX" sz="1400" b="1" dirty="0" smtClean="0"/>
              <a:t>Lic. Oscar Miguel Cortes Cibrián</a:t>
            </a:r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400" dirty="0"/>
          </a:p>
          <a:p>
            <a:pPr algn="ctr" eaLnBrk="1" hangingPunct="1"/>
            <a:endParaRPr lang="es-ES" sz="1400" b="1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2627782" y="2436472"/>
            <a:ext cx="4" cy="77122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3069" y="5246742"/>
            <a:ext cx="3748876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AUXILIAR PRESIDENCIA</a:t>
            </a:r>
          </a:p>
          <a:p>
            <a:pPr algn="ctr" eaLnBrk="1" hangingPunct="1"/>
            <a:r>
              <a:rPr lang="es-MX" sz="1200" b="1" dirty="0" smtClean="0"/>
              <a:t>C. Claudia Ximena Arellano de la Rosa</a:t>
            </a:r>
            <a:endParaRPr lang="es-ES" sz="1200" b="1" dirty="0"/>
          </a:p>
        </p:txBody>
      </p:sp>
      <p:sp>
        <p:nvSpPr>
          <p:cNvPr id="1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4009" y="4221088"/>
            <a:ext cx="3816424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CHOFER DE PRESIDENCIA</a:t>
            </a:r>
          </a:p>
          <a:p>
            <a:pPr algn="ctr" eaLnBrk="1" hangingPunct="1"/>
            <a:r>
              <a:rPr lang="es-MX" sz="1400" b="1" dirty="0" smtClean="0"/>
              <a:t>C. Juan José Ortiz Martínez</a:t>
            </a:r>
            <a:endParaRPr lang="es-ES" sz="1400" b="1" dirty="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2627783" y="3922409"/>
            <a:ext cx="0" cy="48243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6101709" y="3789239"/>
            <a:ext cx="0" cy="43219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6" y="4404841"/>
            <a:ext cx="3865585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SECRETARIA</a:t>
            </a:r>
            <a:endParaRPr lang="es-MX" sz="1400" dirty="0"/>
          </a:p>
          <a:p>
            <a:pPr algn="ctr" eaLnBrk="1" hangingPunct="1"/>
            <a:r>
              <a:rPr lang="es-ES" sz="1400" b="1" dirty="0" smtClean="0"/>
              <a:t>C. Alejandra Fabiola López</a:t>
            </a:r>
            <a:endParaRPr lang="es-ES" sz="1400" b="1" dirty="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6105143" y="4814767"/>
            <a:ext cx="0" cy="43219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47764" y="1148743"/>
            <a:ext cx="439248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COORDINACIÓN MUNICIPAL DE OCAMPO PARA LAS MUJERES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664" y="2847836"/>
            <a:ext cx="5976664" cy="8691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sz="1400" dirty="0" smtClean="0"/>
              <a:t>ENC. DE COORDINACION MUNICIPAL DE OCAMPO PARA</a:t>
            </a:r>
          </a:p>
          <a:p>
            <a:pPr algn="ctr" eaLnBrk="1" hangingPunct="1"/>
            <a:r>
              <a:rPr lang="es-MX" sz="1400" dirty="0" smtClean="0"/>
              <a:t> LAS MUJERES </a:t>
            </a:r>
            <a:endParaRPr lang="es-MX" sz="1400" dirty="0"/>
          </a:p>
          <a:p>
            <a:pPr algn="ctr" eaLnBrk="1" hangingPunct="1"/>
            <a:r>
              <a:rPr lang="es-MX" b="1" dirty="0" smtClean="0"/>
              <a:t>Ing.  Sandra Balleza Mancilla</a:t>
            </a:r>
            <a:endParaRPr lang="es-ES" b="1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3788" y="4509120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SECRETARIA </a:t>
            </a:r>
            <a:r>
              <a:rPr lang="es-MX" sz="1200" dirty="0"/>
              <a:t>A</a:t>
            </a:r>
            <a:endParaRPr lang="es-MX" sz="1200" dirty="0" smtClean="0"/>
          </a:p>
          <a:p>
            <a:pPr marL="228600" indent="-228600" algn="ctr" eaLnBrk="1" hangingPunct="1">
              <a:buAutoNum type="alphaUcPeriod" startAt="3"/>
            </a:pPr>
            <a:endParaRPr lang="es-MX" sz="1200" b="1" dirty="0"/>
          </a:p>
          <a:p>
            <a:pPr marL="228600" indent="-228600" algn="ctr" eaLnBrk="1" hangingPunct="1">
              <a:buAutoNum type="alphaUcPeriod" startAt="3"/>
            </a:pPr>
            <a:r>
              <a:rPr lang="es-MX" sz="1200" b="1" dirty="0" smtClean="0"/>
              <a:t>Carmen Patricia Mendoza Serna </a:t>
            </a:r>
          </a:p>
          <a:p>
            <a:pPr algn="ctr" eaLnBrk="1" hangingPunct="1"/>
            <a:endParaRPr lang="es-MX" sz="1200" dirty="0"/>
          </a:p>
        </p:txBody>
      </p:sp>
      <p:pic>
        <p:nvPicPr>
          <p:cNvPr id="7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644008" y="3717032"/>
            <a:ext cx="0" cy="7920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SALUD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68190" y="1437700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ENCARGADO DE SALUD </a:t>
            </a:r>
            <a:endParaRPr lang="es-MX" sz="1600" dirty="0"/>
          </a:p>
          <a:p>
            <a:pPr algn="ctr" eaLnBrk="1" hangingPunct="1"/>
            <a:r>
              <a:rPr lang="es-MX" sz="1600" b="1" dirty="0" smtClean="0"/>
              <a:t>C. Emmanuel Cibrián Velázquez</a:t>
            </a:r>
            <a:endParaRPr lang="es-ES" sz="16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296747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SALUD</a:t>
            </a:r>
            <a:endParaRPr lang="es-MX" sz="1400" dirty="0" smtClean="0"/>
          </a:p>
          <a:p>
            <a:pPr algn="ctr" eaLnBrk="1" hangingPunct="1"/>
            <a:r>
              <a:rPr lang="es-MX" sz="1400" b="1" dirty="0" smtClean="0"/>
              <a:t>Vacante</a:t>
            </a:r>
          </a:p>
          <a:p>
            <a:pPr algn="ctr" eaLnBrk="1" hangingPunct="1"/>
            <a:endParaRPr lang="es-MX" sz="14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4572000" y="2475215"/>
            <a:ext cx="0" cy="8261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ATENCIÓN A LA JUVENTUD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68190" y="1437700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ENCARGADO DE ATENCIÓN A LA JUVENTUD</a:t>
            </a:r>
            <a:endParaRPr lang="es-MX" sz="1600" dirty="0"/>
          </a:p>
          <a:p>
            <a:pPr algn="ctr" eaLnBrk="1" hangingPunct="1"/>
            <a:r>
              <a:rPr lang="es-MX" sz="1600" b="1" dirty="0" smtClean="0"/>
              <a:t>C. Francisco José Salazar Guerra</a:t>
            </a:r>
            <a:endParaRPr lang="es-ES" sz="1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79227"/>
      </p:ext>
    </p:extLst>
  </p:cSld>
  <p:clrMapOvr>
    <a:masterClrMapping/>
  </p:clrMapOvr>
  <p:transition spd="slow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96944" cy="626469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9"/>
          <p:cNvSpPr>
            <a:spLocks noChangeShapeType="1"/>
          </p:cNvSpPr>
          <p:nvPr/>
        </p:nvSpPr>
        <p:spPr bwMode="auto">
          <a:xfrm>
            <a:off x="4500563" y="3286125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819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0313" y="3714750"/>
            <a:ext cx="3960812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ASESOR JURIDICO</a:t>
            </a:r>
            <a:endParaRPr lang="es-ES" sz="1600" dirty="0"/>
          </a:p>
          <a:p>
            <a:pPr algn="ctr" eaLnBrk="1" hangingPunct="1"/>
            <a:r>
              <a:rPr lang="es-MX" b="1" dirty="0" smtClean="0"/>
              <a:t>Lic</a:t>
            </a:r>
            <a:r>
              <a:rPr lang="es-MX" sz="1600" b="1" dirty="0" smtClean="0"/>
              <a:t>. Miguel Ángel Rangel Matehuala </a:t>
            </a:r>
            <a:endParaRPr lang="es-ES" sz="1600" b="1" dirty="0"/>
          </a:p>
        </p:txBody>
      </p:sp>
      <p:sp>
        <p:nvSpPr>
          <p:cNvPr id="819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7463" y="4797425"/>
            <a:ext cx="3886200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ASISTENTE DE </a:t>
            </a:r>
            <a:r>
              <a:rPr lang="es-MX" sz="1600" dirty="0" smtClean="0"/>
              <a:t>SINDICATURA</a:t>
            </a:r>
          </a:p>
          <a:p>
            <a:pPr algn="ctr" eaLnBrk="1" hangingPunct="1"/>
            <a:r>
              <a:rPr lang="es-MX" sz="1600" b="1" dirty="0" smtClean="0"/>
              <a:t>C. Karina Aguiñaga Soria</a:t>
            </a:r>
            <a:endParaRPr lang="es-MX" sz="1600" b="1" dirty="0"/>
          </a:p>
        </p:txBody>
      </p:sp>
      <p:sp>
        <p:nvSpPr>
          <p:cNvPr id="81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349500"/>
            <a:ext cx="5832475" cy="922338"/>
          </a:xfrm>
          <a:prstGeom prst="roundRect">
            <a:avLst>
              <a:gd name="adj" fmla="val 1428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b="1" dirty="0"/>
              <a:t>S I N D I C </a:t>
            </a:r>
            <a:r>
              <a:rPr lang="es-MX" sz="2000" b="1" dirty="0" smtClean="0"/>
              <a:t>O</a:t>
            </a:r>
          </a:p>
          <a:p>
            <a:pPr algn="ctr" eaLnBrk="1" hangingPunct="1"/>
            <a:r>
              <a:rPr lang="es-MX" sz="2000" b="1" dirty="0" smtClean="0"/>
              <a:t>Dra. María Magdalena </a:t>
            </a:r>
            <a:r>
              <a:rPr lang="es-MX" sz="2000" b="1" dirty="0" err="1" smtClean="0"/>
              <a:t>Terres</a:t>
            </a:r>
            <a:r>
              <a:rPr lang="es-MX" sz="2000" b="1" dirty="0" smtClean="0"/>
              <a:t> Peña</a:t>
            </a:r>
            <a:endParaRPr lang="es-MX" sz="2000" b="1" dirty="0"/>
          </a:p>
          <a:p>
            <a:pPr algn="ctr" eaLnBrk="1" hangingPunct="1"/>
            <a:endParaRPr lang="es-ES" b="1" dirty="0"/>
          </a:p>
        </p:txBody>
      </p:sp>
      <p:sp>
        <p:nvSpPr>
          <p:cNvPr id="43011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888" y="980728"/>
            <a:ext cx="20162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SINDICATURA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820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42930"/>
            <a:ext cx="1182663" cy="1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1" y="180938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0"/>
          <p:cNvSpPr>
            <a:spLocks noChangeShapeType="1"/>
          </p:cNvSpPr>
          <p:nvPr/>
        </p:nvSpPr>
        <p:spPr bwMode="auto">
          <a:xfrm flipH="1">
            <a:off x="4644008" y="4318828"/>
            <a:ext cx="0" cy="6223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87350"/>
            <a:ext cx="1447800" cy="28575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1000" b="1" dirty="0" smtClean="0"/>
              <a:t>REGIDORES</a:t>
            </a:r>
            <a:endParaRPr lang="es-ES" sz="1000" b="1" dirty="0" smtClean="0"/>
          </a:p>
        </p:txBody>
      </p:sp>
      <p:sp>
        <p:nvSpPr>
          <p:cNvPr id="9220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1694" y="2205037"/>
            <a:ext cx="6192837" cy="2376487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b="1" dirty="0" smtClean="0"/>
              <a:t>C. Juan Pablo Torres Orta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Lic. Juana María Rodríguez Aranda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Ing. Emmanuel Hernández Ruiz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T.s.u. María Candelaria González Pérez</a:t>
            </a:r>
          </a:p>
          <a:p>
            <a:pPr algn="ctr" eaLnBrk="1" hangingPunct="1"/>
            <a:r>
              <a:rPr lang="es-MX" sz="1700" b="1" dirty="0" smtClean="0"/>
              <a:t>C. José Antonio Sandoval Zamarripa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C. Antonio Martínez Rodríguez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Ing. Alma Karen Medellín Rodríguez</a:t>
            </a:r>
          </a:p>
          <a:p>
            <a:pPr algn="ctr" eaLnBrk="1" hangingPunct="1"/>
            <a:r>
              <a:rPr lang="es-MX" sz="1700" b="1" dirty="0" smtClean="0"/>
              <a:t>T.s.u. María Magdalena Almazán González</a:t>
            </a:r>
          </a:p>
          <a:p>
            <a:pPr eaLnBrk="1" hangingPunct="1"/>
            <a:endParaRPr lang="es-MX" sz="1700" b="1" dirty="0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H="1">
            <a:off x="4284663" y="5443538"/>
            <a:ext cx="719137" cy="15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41987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6168" y="1218064"/>
            <a:ext cx="1727919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REGIDURIA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9226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88133" y="4960692"/>
            <a:ext cx="5111750" cy="86360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ASISTENTE DE REGIDORES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C. Carmen Carolina Guzmán Galván </a:t>
            </a:r>
            <a:endParaRPr lang="es-MX" sz="1400" b="1" dirty="0"/>
          </a:p>
        </p:txBody>
      </p:sp>
      <p:pic>
        <p:nvPicPr>
          <p:cNvPr id="922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2930"/>
            <a:ext cx="1505496" cy="147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2407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9"/>
          <p:cNvSpPr>
            <a:spLocks noChangeShapeType="1"/>
          </p:cNvSpPr>
          <p:nvPr/>
        </p:nvSpPr>
        <p:spPr bwMode="auto">
          <a:xfrm>
            <a:off x="4571999" y="2060575"/>
            <a:ext cx="2091" cy="23780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 flipH="1">
            <a:off x="3851275" y="4438650"/>
            <a:ext cx="15128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6" name="Line 46"/>
          <p:cNvSpPr>
            <a:spLocks noChangeShapeType="1"/>
          </p:cNvSpPr>
          <p:nvPr/>
        </p:nvSpPr>
        <p:spPr bwMode="auto">
          <a:xfrm flipH="1">
            <a:off x="4067175" y="3500438"/>
            <a:ext cx="1081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7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7326" y="3284984"/>
            <a:ext cx="3633788" cy="503237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AUXILIAR SECRETARIA</a:t>
            </a:r>
          </a:p>
          <a:p>
            <a:pPr algn="ctr" eaLnBrk="1" hangingPunct="1"/>
            <a:r>
              <a:rPr lang="es-MX" sz="1300" b="1" dirty="0" smtClean="0"/>
              <a:t>C. </a:t>
            </a:r>
            <a:r>
              <a:rPr lang="es-MX" sz="1300" b="1" dirty="0" err="1" smtClean="0"/>
              <a:t>Lesly</a:t>
            </a:r>
            <a:r>
              <a:rPr lang="es-MX" sz="1300" b="1" dirty="0" smtClean="0"/>
              <a:t> </a:t>
            </a:r>
            <a:r>
              <a:rPr lang="es-MX" sz="1300" b="1" dirty="0" err="1" smtClean="0"/>
              <a:t>Getsemani</a:t>
            </a:r>
            <a:r>
              <a:rPr lang="es-MX" sz="1300" b="1" dirty="0" smtClean="0"/>
              <a:t> Rangel Guerrero</a:t>
            </a:r>
            <a:endParaRPr lang="es-MX" sz="1300" b="1" dirty="0"/>
          </a:p>
        </p:txBody>
      </p:sp>
      <p:sp>
        <p:nvSpPr>
          <p:cNvPr id="10248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2363" y="4222750"/>
            <a:ext cx="4067175" cy="501650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ARCHIVO MUNICIPAL</a:t>
            </a:r>
            <a:endParaRPr lang="es-ES" sz="1200" dirty="0"/>
          </a:p>
          <a:p>
            <a:pPr algn="ctr" eaLnBrk="1" hangingPunct="1"/>
            <a:r>
              <a:rPr lang="es-MX" sz="1200" b="1" dirty="0" smtClean="0"/>
              <a:t>C. Benjamín Ayala Lozano</a:t>
            </a:r>
            <a:endParaRPr lang="es-MX" sz="1200" b="1" dirty="0"/>
          </a:p>
        </p:txBody>
      </p:sp>
      <p:sp>
        <p:nvSpPr>
          <p:cNvPr id="1024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1556792"/>
            <a:ext cx="4948237" cy="719137"/>
          </a:xfrm>
          <a:prstGeom prst="roundRect">
            <a:avLst>
              <a:gd name="adj" fmla="val 203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dirty="0"/>
              <a:t>SECRETARIO DEL H. </a:t>
            </a:r>
            <a:r>
              <a:rPr lang="es-MX" sz="1700" dirty="0" smtClean="0"/>
              <a:t>AYUNTAMIENTO</a:t>
            </a:r>
            <a:endParaRPr lang="es-ES" sz="1700" dirty="0"/>
          </a:p>
          <a:p>
            <a:pPr algn="ctr" eaLnBrk="1" hangingPunct="1"/>
            <a:r>
              <a:rPr lang="es-ES" sz="1700" b="1" dirty="0" smtClean="0"/>
              <a:t>Prof. Reynaldo Rodríguez Hernández</a:t>
            </a:r>
            <a:endParaRPr lang="es-ES" sz="1700" b="1" dirty="0"/>
          </a:p>
        </p:txBody>
      </p:sp>
      <p:sp>
        <p:nvSpPr>
          <p:cNvPr id="1025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3284984"/>
            <a:ext cx="3744913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/>
              <a:t>ASISTENTE </a:t>
            </a:r>
            <a:r>
              <a:rPr lang="es-MX" sz="1300" dirty="0" smtClean="0"/>
              <a:t>DE SECRETARIA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C. Ma. Natividad Gómez Dávila  </a:t>
            </a:r>
            <a:endParaRPr lang="es-MX" sz="1400" b="1" dirty="0"/>
          </a:p>
        </p:txBody>
      </p:sp>
      <p:sp>
        <p:nvSpPr>
          <p:cNvPr id="10251" name="Rectangle 68"/>
          <p:cNvSpPr>
            <a:spLocks noChangeArrowheads="1"/>
          </p:cNvSpPr>
          <p:nvPr/>
        </p:nvSpPr>
        <p:spPr bwMode="auto">
          <a:xfrm>
            <a:off x="323528" y="4222750"/>
            <a:ext cx="3743647" cy="5032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SECRETARIA D</a:t>
            </a:r>
            <a:endParaRPr lang="es-MX" sz="1300" dirty="0"/>
          </a:p>
          <a:p>
            <a:pPr algn="ctr" eaLnBrk="1" hangingPunct="1"/>
            <a:r>
              <a:rPr lang="es-MX" sz="1300" b="1" dirty="0" smtClean="0"/>
              <a:t>C. Juana Itzel Silva Valadez</a:t>
            </a:r>
            <a:endParaRPr lang="es-MX" sz="1300" b="1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776537" y="550083"/>
            <a:ext cx="3662363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SECRETARIA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1026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368152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1" y="79755"/>
            <a:ext cx="1783122" cy="118073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52" y="1975486"/>
            <a:ext cx="4896544" cy="733434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</a:p>
          <a:p>
            <a:pPr algn="ctr" eaLnBrk="1" hangingPunct="1"/>
            <a:r>
              <a:rPr lang="es-MX" dirty="0" smtClean="0"/>
              <a:t>INSPECTOR DE FISCALIZACIÓN</a:t>
            </a:r>
          </a:p>
          <a:p>
            <a:pPr algn="ctr" eaLnBrk="1" hangingPunct="1"/>
            <a:r>
              <a:rPr lang="es-MX" b="1" dirty="0" smtClean="0"/>
              <a:t>C. Juan Faustino Guerra Martínez</a:t>
            </a:r>
          </a:p>
          <a:p>
            <a:pPr algn="ctr" eaLnBrk="1" hangingPunct="1"/>
            <a:endParaRPr lang="es-MX" dirty="0" smtClean="0"/>
          </a:p>
        </p:txBody>
      </p:sp>
      <p:pic>
        <p:nvPicPr>
          <p:cNvPr id="12298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42930"/>
            <a:ext cx="1110655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3131840" y="476672"/>
            <a:ext cx="3744416" cy="69817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FISCALIZACIÓN</a:t>
            </a:r>
            <a:endParaRPr lang="es-MX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flipH="1" flipV="1">
            <a:off x="4788024" y="2708920"/>
            <a:ext cx="0" cy="201622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556" y="3649830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  <a:r>
              <a:rPr lang="es-MX" sz="1400" dirty="0" smtClean="0"/>
              <a:t>AUXILIAR FISCAL</a:t>
            </a:r>
          </a:p>
          <a:p>
            <a:pPr algn="ctr" eaLnBrk="1" hangingPunct="1"/>
            <a:r>
              <a:rPr lang="es-MX" sz="1400" b="1" dirty="0" smtClean="0"/>
              <a:t>C. Martin Salas Colunga</a:t>
            </a:r>
            <a:endParaRPr lang="es-MX" dirty="0" smtClean="0"/>
          </a:p>
        </p:txBody>
      </p:sp>
      <p:sp>
        <p:nvSpPr>
          <p:cNvPr id="14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6096" y="3653715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AUXILIAR FISCAL</a:t>
            </a:r>
          </a:p>
          <a:p>
            <a:pPr algn="ctr" eaLnBrk="1" hangingPunct="1"/>
            <a:r>
              <a:rPr lang="es-MX" sz="1400" b="1" dirty="0" smtClean="0"/>
              <a:t>T.S.U. Ilse Lucia Banda Rodríguez</a:t>
            </a:r>
          </a:p>
          <a:p>
            <a:pPr algn="ctr" eaLnBrk="1" hangingPunct="1"/>
            <a:endParaRPr lang="es-MX" dirty="0" smtClean="0"/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 flipH="1">
            <a:off x="4103948" y="3933056"/>
            <a:ext cx="13321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3808" y="4498483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PLACERO MUNICIPAL</a:t>
            </a:r>
            <a:endParaRPr lang="es-MX" sz="1200" dirty="0" smtClean="0"/>
          </a:p>
          <a:p>
            <a:pPr algn="ctr" eaLnBrk="1" hangingPunct="1"/>
            <a:r>
              <a:rPr lang="es-MX" sz="1400" b="1" dirty="0" smtClean="0"/>
              <a:t>C. Agustín González Vázquez </a:t>
            </a:r>
          </a:p>
          <a:p>
            <a:pPr algn="ctr" eaLnBrk="1" hangingPunct="1"/>
            <a:endParaRPr lang="es-MX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0" y="142931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7864" y="714076"/>
            <a:ext cx="244827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>
                <a:solidFill>
                  <a:prstClr val="white"/>
                </a:solidFill>
                <a:latin typeface="Berlin Sans FB Demi" pitchFamily="34" charset="0"/>
              </a:rPr>
              <a:t> PLANEACIÓN </a:t>
            </a:r>
            <a:endParaRPr lang="es-ES" sz="2400" b="1" dirty="0">
              <a:solidFill>
                <a:prstClr val="white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19" y="658906"/>
            <a:ext cx="1269897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3" y="1556792"/>
            <a:ext cx="4090594" cy="845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600" dirty="0">
                <a:solidFill>
                  <a:prstClr val="black"/>
                </a:solidFill>
              </a:rPr>
              <a:t>DIRECTOR E</a:t>
            </a: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Ing. Diego Portugal  Araiza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6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2850178"/>
            <a:ext cx="2880320" cy="494658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050" dirty="0">
                <a:solidFill>
                  <a:prstClr val="black"/>
                </a:solidFill>
              </a:rPr>
              <a:t> </a:t>
            </a:r>
            <a:r>
              <a:rPr lang="es-MX" sz="1100" dirty="0" smtClean="0">
                <a:solidFill>
                  <a:prstClr val="black"/>
                </a:solidFill>
              </a:rPr>
              <a:t>AUXILIAR PLANEACION</a:t>
            </a:r>
            <a:endParaRPr lang="es-ES" sz="11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400" b="1" dirty="0" smtClean="0">
                <a:solidFill>
                  <a:prstClr val="black"/>
                </a:solidFill>
              </a:rPr>
              <a:t>Lic. Brenda Lira Segovia</a:t>
            </a:r>
            <a:endParaRPr lang="es-MX" sz="1400" b="1" dirty="0">
              <a:solidFill>
                <a:prstClr val="black"/>
              </a:solidFill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flipH="1" flipV="1">
            <a:off x="6112609" y="2402886"/>
            <a:ext cx="0" cy="4320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1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67518" y="3517795"/>
            <a:ext cx="276069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prstClr val="white"/>
                </a:solidFill>
                <a:latin typeface="Berlin Sans FB Demi" pitchFamily="34" charset="0"/>
              </a:rPr>
              <a:t> DESARROLLO URBANO </a:t>
            </a:r>
            <a:endParaRPr lang="es-ES" b="1" dirty="0">
              <a:solidFill>
                <a:prstClr val="white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flipV="1">
            <a:off x="3347864" y="2402180"/>
            <a:ext cx="5808" cy="110037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576" y="4397029"/>
            <a:ext cx="5112568" cy="760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500" dirty="0" smtClean="0">
                <a:solidFill>
                  <a:prstClr val="black"/>
                </a:solidFill>
              </a:rPr>
              <a:t> </a:t>
            </a:r>
            <a:r>
              <a:rPr lang="es-MX" sz="1400" dirty="0" smtClean="0">
                <a:solidFill>
                  <a:prstClr val="black"/>
                </a:solidFill>
              </a:rPr>
              <a:t>ENCARGADO DE LICITACIONES Y DESARROLLO URBANO</a:t>
            </a:r>
            <a:endParaRPr lang="es-MX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C. Brenda Itzel Monreal Rodríguez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14" name="Line 46"/>
          <p:cNvSpPr>
            <a:spLocks noChangeShapeType="1"/>
          </p:cNvSpPr>
          <p:nvPr/>
        </p:nvSpPr>
        <p:spPr bwMode="auto">
          <a:xfrm flipH="1" flipV="1">
            <a:off x="3347864" y="3887127"/>
            <a:ext cx="0" cy="5099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5" y="658906"/>
            <a:ext cx="1783122" cy="13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571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5475666</TotalTime>
  <Words>2838</Words>
  <Application>Microsoft Office PowerPoint</Application>
  <PresentationFormat>Presentación en pantalla (4:3)</PresentationFormat>
  <Paragraphs>805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53" baseType="lpstr">
      <vt:lpstr>Arial</vt:lpstr>
      <vt:lpstr>Berlin Sans FB</vt:lpstr>
      <vt:lpstr>Berlin Sans FB Demi</vt:lpstr>
      <vt:lpstr>Franklin Gothic Book</vt:lpstr>
      <vt:lpstr>Franklin Gothic Medium</vt:lpstr>
      <vt:lpstr>Monotype Corsiva</vt:lpstr>
      <vt:lpstr>Times New Roman</vt:lpstr>
      <vt:lpstr>Wingdings 2</vt:lpstr>
      <vt:lpstr>Viajes</vt:lpstr>
      <vt:lpstr>1_Viajes</vt:lpstr>
      <vt:lpstr>ADMINISTRACIÓN 2021-2024 UNIDOS POR OCAMPO ENERO-MARZO</vt:lpstr>
      <vt:lpstr>Presentación de PowerPoint</vt:lpstr>
      <vt:lpstr>Presentación de PowerPoint</vt:lpstr>
      <vt:lpstr>PRESIDENCIA</vt:lpstr>
      <vt:lpstr>Presentación de PowerPoint</vt:lpstr>
      <vt:lpstr>REGIDORES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Presidencia Municipal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Jimmy Mortem</dc:creator>
  <cp:lastModifiedBy>Recursos Humanos Presidencia Municipal Ocampo</cp:lastModifiedBy>
  <cp:revision>1811</cp:revision>
  <cp:lastPrinted>2019-07-03T19:57:38Z</cp:lastPrinted>
  <dcterms:created xsi:type="dcterms:W3CDTF">2003-10-02T15:47:19Z</dcterms:created>
  <dcterms:modified xsi:type="dcterms:W3CDTF">2022-04-01T18:15:24Z</dcterms:modified>
</cp:coreProperties>
</file>