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  <p:sldMasterId id="2147484017" r:id="rId2"/>
  </p:sldMasterIdLst>
  <p:notesMasterIdLst>
    <p:notesMasterId r:id="rId48"/>
  </p:notesMasterIdLst>
  <p:handoutMasterIdLst>
    <p:handoutMasterId r:id="rId49"/>
  </p:handoutMasterIdLst>
  <p:sldIdLst>
    <p:sldId id="328" r:id="rId3"/>
    <p:sldId id="257" r:id="rId4"/>
    <p:sldId id="274" r:id="rId5"/>
    <p:sldId id="275" r:id="rId6"/>
    <p:sldId id="280" r:id="rId7"/>
    <p:sldId id="279" r:id="rId8"/>
    <p:sldId id="278" r:id="rId9"/>
    <p:sldId id="282" r:id="rId10"/>
    <p:sldId id="316" r:id="rId11"/>
    <p:sldId id="332" r:id="rId12"/>
    <p:sldId id="283" r:id="rId13"/>
    <p:sldId id="311" r:id="rId14"/>
    <p:sldId id="284" r:id="rId15"/>
    <p:sldId id="286" r:id="rId16"/>
    <p:sldId id="317" r:id="rId17"/>
    <p:sldId id="318" r:id="rId18"/>
    <p:sldId id="319" r:id="rId19"/>
    <p:sldId id="288" r:id="rId20"/>
    <p:sldId id="320" r:id="rId21"/>
    <p:sldId id="321" r:id="rId22"/>
    <p:sldId id="285" r:id="rId23"/>
    <p:sldId id="289" r:id="rId24"/>
    <p:sldId id="290" r:id="rId25"/>
    <p:sldId id="291" r:id="rId26"/>
    <p:sldId id="329" r:id="rId27"/>
    <p:sldId id="292" r:id="rId28"/>
    <p:sldId id="293" r:id="rId29"/>
    <p:sldId id="294" r:id="rId30"/>
    <p:sldId id="295" r:id="rId31"/>
    <p:sldId id="330" r:id="rId32"/>
    <p:sldId id="322" r:id="rId33"/>
    <p:sldId id="323" r:id="rId34"/>
    <p:sldId id="324" r:id="rId35"/>
    <p:sldId id="325" r:id="rId36"/>
    <p:sldId id="300" r:id="rId37"/>
    <p:sldId id="326" r:id="rId38"/>
    <p:sldId id="327" r:id="rId39"/>
    <p:sldId id="302" r:id="rId40"/>
    <p:sldId id="305" r:id="rId41"/>
    <p:sldId id="335" r:id="rId42"/>
    <p:sldId id="306" r:id="rId43"/>
    <p:sldId id="308" r:id="rId44"/>
    <p:sldId id="331" r:id="rId45"/>
    <p:sldId id="334" r:id="rId46"/>
    <p:sldId id="310" r:id="rId47"/>
  </p:sldIdLst>
  <p:sldSz cx="9144000" cy="6858000" type="screen4x3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8F8F8"/>
    <a:srgbClr val="0099FF"/>
    <a:srgbClr val="FF9900"/>
    <a:srgbClr val="B2B2B2"/>
    <a:srgbClr val="33CCFF"/>
    <a:srgbClr val="333399"/>
    <a:srgbClr val="6600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6890" autoAdjust="0"/>
  </p:normalViewPr>
  <p:slideViewPr>
    <p:cSldViewPr>
      <p:cViewPr varScale="1">
        <p:scale>
          <a:sx n="70" d="100"/>
          <a:sy n="70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036129-E5CB-4518-8F5E-9B96C42879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06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434" y="0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30" y="4415529"/>
            <a:ext cx="5140742" cy="418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059"/>
            <a:ext cx="3036967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434" y="8831059"/>
            <a:ext cx="3036966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BE60F0-4858-47D4-99F0-E75862952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0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0F0-4858-47D4-99F0-E75862952278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11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F6267A5-9F27-4EE3-9105-15146495BCAE}" type="slidenum">
              <a:rPr lang="es-E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855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21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480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5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8896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99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79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61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684483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508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61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3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4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73025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3" y="207963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9/30/2022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-269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Presidencia Municipal </a:t>
            </a:r>
          </a:p>
          <a:p>
            <a:pPr algn="ctr" eaLnBrk="1" hangingPunct="1">
              <a:defRPr/>
            </a:pPr>
            <a:r>
              <a:rPr lang="es-MX" sz="3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San Felipe, Gto.</a:t>
            </a:r>
            <a:endParaRPr lang="es-ES" sz="3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Picture 7" descr="01 Logo AUTORIZAD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1" y="73027"/>
            <a:ext cx="920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Eskudo 0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81964" y="207965"/>
            <a:ext cx="7381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3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4353957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ADMINISTRACIÓN 2021-2024</a:t>
            </a:r>
            <a:br>
              <a:rPr lang="es-MX" dirty="0" smtClean="0"/>
            </a:br>
            <a:r>
              <a:rPr lang="es-MX" dirty="0" smtClean="0"/>
              <a:t>UNIDOS POR </a:t>
            </a:r>
            <a:r>
              <a:rPr lang="es-MX" dirty="0" err="1" smtClean="0"/>
              <a:t>OCAMPo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julio-septiembre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458200" cy="914400"/>
          </a:xfrm>
        </p:spPr>
        <p:txBody>
          <a:bodyPr/>
          <a:lstStyle/>
          <a:p>
            <a:pPr algn="ctr"/>
            <a:r>
              <a:rPr lang="es-MX" dirty="0" smtClean="0"/>
              <a:t>ORGANIGRAMA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3652572" cy="3212976"/>
          </a:xfrm>
          <a:prstGeom prst="rect">
            <a:avLst/>
          </a:prstGeom>
        </p:spPr>
      </p:pic>
      <p:pic>
        <p:nvPicPr>
          <p:cNvPr id="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2931"/>
            <a:ext cx="2766839" cy="30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1836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67102" y="1363766"/>
            <a:ext cx="3077105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prstClr val="white"/>
                </a:solidFill>
                <a:latin typeface="Berlin Sans FB Demi" pitchFamily="34" charset="0"/>
              </a:rPr>
              <a:t> DESARROLLO URBANO </a:t>
            </a:r>
            <a:endParaRPr lang="es-ES" b="1" dirty="0">
              <a:solidFill>
                <a:prstClr val="white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03748" y="2268698"/>
            <a:ext cx="5112568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400" dirty="0" smtClean="0">
                <a:solidFill>
                  <a:prstClr val="black"/>
                </a:solidFill>
              </a:rPr>
              <a:t>ENCARGADO DE LICITACIONES Y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Brenda Itzel Monreal Rodríguez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flipH="1" flipV="1">
            <a:off x="4860032" y="1744722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  <p:sp>
        <p:nvSpPr>
          <p:cNvPr id="1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2096" y="3560040"/>
            <a:ext cx="3615871" cy="76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500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AUXILIAR DESARROLLO URBANO</a:t>
            </a:r>
            <a:endParaRPr lang="es-MX" sz="14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 </a:t>
            </a:r>
            <a:r>
              <a:rPr lang="es-MX" sz="1500" b="1" dirty="0" err="1" smtClean="0">
                <a:solidFill>
                  <a:prstClr val="black"/>
                </a:solidFill>
              </a:rPr>
              <a:t>Sayra</a:t>
            </a:r>
            <a:r>
              <a:rPr lang="es-MX" sz="1500" b="1" dirty="0" smtClean="0">
                <a:solidFill>
                  <a:prstClr val="black"/>
                </a:solidFill>
              </a:rPr>
              <a:t> Jazmín Aranda Camacho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flipH="1" flipV="1">
            <a:off x="4860032" y="3028861"/>
            <a:ext cx="0" cy="5099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87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836712"/>
            <a:ext cx="424847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TESORERO  </a:t>
            </a:r>
            <a:r>
              <a:rPr lang="es-MX" dirty="0"/>
              <a:t>MUNICIPAL</a:t>
            </a:r>
          </a:p>
          <a:p>
            <a:pPr algn="ctr" eaLnBrk="1" hangingPunct="1"/>
            <a:r>
              <a:rPr lang="es-MX" b="1" dirty="0" smtClean="0"/>
              <a:t>Ing. Juan Manuel Velázquez López</a:t>
            </a:r>
            <a:endParaRPr lang="es-ES" b="1" dirty="0"/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37364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CONSULTOR FISCAL</a:t>
            </a:r>
          </a:p>
          <a:p>
            <a:pPr algn="ctr" eaLnBrk="1" hangingPunct="1"/>
            <a:r>
              <a:rPr lang="es-MX" sz="1200" b="1" dirty="0" smtClean="0"/>
              <a:t>Miguel Ángel Rodríguez Guzmán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7946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EGRESOS</a:t>
            </a:r>
          </a:p>
          <a:p>
            <a:pPr algn="ctr" eaLnBrk="1" hangingPunct="1"/>
            <a:r>
              <a:rPr lang="es-MX" sz="1200" b="1" dirty="0" smtClean="0"/>
              <a:t>Juana Alejandra Mancilla Salas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36676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EGRESOS</a:t>
            </a:r>
          </a:p>
          <a:p>
            <a:pPr algn="ctr" eaLnBrk="1" hangingPunct="1"/>
            <a:r>
              <a:rPr lang="es-MX" sz="1200" b="1" dirty="0" smtClean="0"/>
              <a:t>T.S.U. J. Guadalupe Alonso Rodríguez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5118" y="56093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INVENTARIO</a:t>
            </a:r>
          </a:p>
          <a:p>
            <a:pPr algn="ctr" eaLnBrk="1" hangingPunct="1"/>
            <a:r>
              <a:rPr lang="es-MX" sz="1200" b="1" dirty="0" err="1" smtClean="0"/>
              <a:t>CJuan</a:t>
            </a:r>
            <a:r>
              <a:rPr lang="es-MX" sz="1200" b="1" dirty="0" smtClean="0"/>
              <a:t> Pablo Carrera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1810" y="289816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 DE PROGRAMAS POR CONVENIO</a:t>
            </a:r>
          </a:p>
          <a:p>
            <a:pPr algn="ctr" eaLnBrk="1" hangingPunct="1"/>
            <a:r>
              <a:rPr lang="es-MX" sz="1200" b="1" dirty="0" smtClean="0"/>
              <a:t>T.S.U. Luz María Castillo Ortiz</a:t>
            </a:r>
            <a:endParaRPr lang="es-MX" sz="1200" b="1" dirty="0"/>
          </a:p>
          <a:p>
            <a:pPr algn="ctr" eaLnBrk="1" hangingPunct="1"/>
            <a:endParaRPr lang="es-MX" sz="1200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286296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ENCARGADA DE GASTO CORRIENTE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Mayra Guadalupe Rodríguez Ligas 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726" y="460050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 OFICINA DE INGRESOS</a:t>
            </a:r>
          </a:p>
          <a:p>
            <a:pPr algn="ctr" eaLnBrk="1" hangingPunct="1"/>
            <a:r>
              <a:rPr lang="es-MX" sz="1200" b="1" dirty="0" smtClean="0"/>
              <a:t>  Mariela Lara Galván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7728" y="20114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UNIDAD EGRESOS</a:t>
            </a:r>
          </a:p>
          <a:p>
            <a:pPr algn="ctr" eaLnBrk="1" hangingPunct="1"/>
            <a:r>
              <a:rPr lang="es-MX" sz="1200" b="1" dirty="0" smtClean="0"/>
              <a:t>Reservada</a:t>
            </a:r>
            <a:endParaRPr lang="es-MX" sz="1200" b="1" dirty="0"/>
          </a:p>
        </p:txBody>
      </p:sp>
      <p:pic>
        <p:nvPicPr>
          <p:cNvPr id="13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5448" y="116861"/>
            <a:ext cx="1080120" cy="134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6937" y="260648"/>
            <a:ext cx="246413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TESORERIA MUNICIPAL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687500" y="1556320"/>
            <a:ext cx="8634" cy="33128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211960" y="2347936"/>
            <a:ext cx="432048" cy="9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4644008" y="2348880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716016" y="486916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139952" y="3212976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716016" y="3212976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4139952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4644008" y="4077072"/>
            <a:ext cx="50405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V="1">
            <a:off x="4139952" y="4869160"/>
            <a:ext cx="57606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" y="116861"/>
            <a:ext cx="1783122" cy="1340767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3449" y="466583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AUXLIAR RAMO 28</a:t>
            </a:r>
          </a:p>
          <a:p>
            <a:pPr algn="ctr" eaLnBrk="1" hangingPunct="1"/>
            <a:r>
              <a:rPr lang="es-MX" sz="1200" b="1" dirty="0" smtClean="0"/>
              <a:t>LIC. Ilse Lucia Banda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ES" sz="12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7139" y="278430"/>
            <a:ext cx="5562741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UNIDAD DE ACCESO A LA INFORMACION PUBLICA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84659" y="1485255"/>
            <a:ext cx="633670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TITULAR DE LA UNIDAD DE ACCESO A LA INFORMACIÓN</a:t>
            </a:r>
            <a:endParaRPr lang="es-MX" dirty="0"/>
          </a:p>
          <a:p>
            <a:pPr algn="ctr" eaLnBrk="1" hangingPunct="1"/>
            <a:r>
              <a:rPr lang="es-MX" b="1" dirty="0" smtClean="0"/>
              <a:t>Lic. Alberto Martínez Aguiñaga</a:t>
            </a:r>
            <a:endParaRPr lang="es-ES" b="1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88640"/>
            <a:ext cx="1080120" cy="11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7" y="188640"/>
            <a:ext cx="150064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22306" y="260648"/>
            <a:ext cx="3993401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IMPUESTOS INMOBILIARIOS Y CATASTRO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16632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124372"/>
            <a:ext cx="5760665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D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C. Héctor Rodríguez </a:t>
            </a:r>
            <a:r>
              <a:rPr lang="es-MX" b="1" dirty="0"/>
              <a:t>M</a:t>
            </a:r>
            <a:r>
              <a:rPr lang="es-MX" b="1" dirty="0" smtClean="0"/>
              <a:t>edina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072" y="2766356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CAJERA Y ENCARGADA DE EJECUCION</a:t>
            </a:r>
          </a:p>
          <a:p>
            <a:pPr algn="ctr" eaLnBrk="1" hangingPunct="1"/>
            <a:r>
              <a:rPr lang="es-MX" sz="1200" b="1" dirty="0" smtClean="0"/>
              <a:t>Araceli Torres Ortiz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4431" y="5478347"/>
            <a:ext cx="2808312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NOTIFICADOR</a:t>
            </a:r>
            <a:r>
              <a:rPr lang="es-MX" sz="1200" b="1" dirty="0"/>
              <a:t> </a:t>
            </a:r>
          </a:p>
          <a:p>
            <a:pPr algn="ctr" eaLnBrk="1" hangingPunct="1"/>
            <a:r>
              <a:rPr lang="es-MX" sz="1200" b="1" dirty="0" smtClean="0"/>
              <a:t> Juan Daniel Macías Ortiz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7470" y="2802546"/>
            <a:ext cx="381647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REGULARIZACION DE PREDIOS </a:t>
            </a:r>
          </a:p>
          <a:p>
            <a:pPr algn="ctr" eaLnBrk="1" hangingPunct="1"/>
            <a:r>
              <a:rPr lang="es-MX" sz="1200" dirty="0" smtClean="0"/>
              <a:t>RUSTICOS Y URBANOS</a:t>
            </a:r>
          </a:p>
          <a:p>
            <a:pPr algn="ctr" eaLnBrk="1" hangingPunct="1"/>
            <a:r>
              <a:rPr lang="es-MX" sz="1200" b="1" dirty="0" smtClean="0"/>
              <a:t> Rosaura Rodríguez Rangel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67744" y="1844453"/>
            <a:ext cx="0" cy="972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420" y="4143014"/>
            <a:ext cx="3624101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Auxiliar de Impuestos Inmobiliarios y Catastro</a:t>
            </a:r>
          </a:p>
          <a:p>
            <a:pPr algn="ctr" eaLnBrk="1" hangingPunct="1"/>
            <a:r>
              <a:rPr lang="es-MX" sz="1400" b="1" dirty="0" smtClean="0"/>
              <a:t> </a:t>
            </a:r>
            <a:r>
              <a:rPr lang="es-MX" sz="1200" b="1" dirty="0" smtClean="0"/>
              <a:t>Nancy Arely Servín Mendoza</a:t>
            </a:r>
          </a:p>
          <a:p>
            <a:pPr algn="ctr" eaLnBrk="1" hangingPunct="1"/>
            <a:endParaRPr lang="es-MX" dirty="0" smtClean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6948264" y="1844452"/>
            <a:ext cx="0" cy="9265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2267744" y="3450247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2258587" y="4773704"/>
            <a:ext cx="0" cy="6927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477548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440160" cy="120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89093" y="1802059"/>
            <a:ext cx="5184576" cy="909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DIRECTOR </a:t>
            </a:r>
            <a:r>
              <a:rPr lang="es-MX" sz="1600" dirty="0"/>
              <a:t>C</a:t>
            </a:r>
            <a:endParaRPr lang="es-MX" sz="1600" dirty="0" smtClean="0"/>
          </a:p>
          <a:p>
            <a:pPr algn="ctr" eaLnBrk="1" hangingPunct="1"/>
            <a:r>
              <a:rPr lang="es-MX" b="1" dirty="0" smtClean="0"/>
              <a:t>Adán Macías Flores</a:t>
            </a:r>
            <a:endParaRPr lang="es-MX" sz="2000" b="1" dirty="0" smtClean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7176" y="312114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 INGRESOS  SAPAO</a:t>
            </a:r>
          </a:p>
          <a:p>
            <a:pPr algn="ctr" eaLnBrk="1" hangingPunct="1"/>
            <a:r>
              <a:rPr lang="es-MX" sz="1200" b="1" dirty="0" smtClean="0"/>
              <a:t>Norma Verónica Medellín Rodríguez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6228184" y="2736937"/>
            <a:ext cx="0" cy="54804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4291173"/>
            <a:ext cx="3596641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TITULAR DE CALIDAD Y CULTURA DEL AGUA</a:t>
            </a:r>
          </a:p>
          <a:p>
            <a:pPr algn="ctr" eaLnBrk="1" hangingPunct="1"/>
            <a:r>
              <a:rPr lang="es-MX" sz="1200" b="1" dirty="0" smtClean="0"/>
              <a:t>José Amado Rodríguez Mora </a:t>
            </a:r>
            <a:endParaRPr lang="es-MX" sz="1200" b="1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228184" y="3642827"/>
            <a:ext cx="0" cy="648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640" y="5548598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COBRO Y CAJA</a:t>
            </a:r>
          </a:p>
          <a:p>
            <a:pPr algn="ctr" eaLnBrk="1" hangingPunct="1"/>
            <a:r>
              <a:rPr lang="es-MX" sz="1200" b="1" dirty="0" smtClean="0"/>
              <a:t>María Fernanda Gómez Torres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484496" y="2697598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6828" y="31211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DIRECCION  DE AGUA POTABLE</a:t>
            </a:r>
          </a:p>
          <a:p>
            <a:pPr algn="ctr" eaLnBrk="1" hangingPunct="1"/>
            <a:r>
              <a:rPr lang="es-MX" sz="1200" b="1" dirty="0" smtClean="0"/>
              <a:t>María Guadalupe Cortes López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51232" y="4345723"/>
            <a:ext cx="2592338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INGRESOS SAPAO</a:t>
            </a:r>
          </a:p>
          <a:p>
            <a:pPr algn="ctr" eaLnBrk="1" hangingPunct="1"/>
            <a:r>
              <a:rPr lang="es-MX" sz="1200" b="1" dirty="0" smtClean="0"/>
              <a:t>José Roberto Méndez Castañón</a:t>
            </a:r>
            <a:endParaRPr lang="es-MX" sz="12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484496" y="3733534"/>
            <a:ext cx="2878" cy="6121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2484496" y="5065803"/>
            <a:ext cx="0" cy="4585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1" y="51256"/>
            <a:ext cx="1681662" cy="1340767"/>
          </a:xfrm>
          <a:prstGeom prst="rect">
            <a:avLst/>
          </a:prstGeom>
        </p:spPr>
      </p:pic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2015" y="5548598"/>
            <a:ext cx="3401454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CULTURA DEL AGUA</a:t>
            </a:r>
          </a:p>
          <a:p>
            <a:pPr algn="ctr" eaLnBrk="1" hangingPunct="1"/>
            <a:r>
              <a:rPr lang="es-MX" sz="1200" b="1" dirty="0" smtClean="0"/>
              <a:t>Fernando Aguiñaga Rodríguez</a:t>
            </a:r>
            <a:endParaRPr lang="es-MX" sz="1200" b="1" dirty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6228184" y="5011252"/>
            <a:ext cx="0" cy="5373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368152" cy="9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743093"/>
            <a:ext cx="0" cy="52770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87924" y="3858130"/>
            <a:ext cx="924221" cy="25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57527" y="2113953"/>
            <a:ext cx="3600450" cy="6130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INSPECTOR DE RED DE AGUA POTABLE</a:t>
            </a:r>
          </a:p>
          <a:p>
            <a:pPr algn="ctr" eaLnBrk="1" hangingPunct="1"/>
            <a:r>
              <a:rPr lang="es-MX" sz="1200" b="1" dirty="0" smtClean="0"/>
              <a:t>José de Jesús Narváez Martínez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2820835"/>
            <a:ext cx="3600450" cy="602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INSPECTOR DE AGUA POTABLE</a:t>
            </a:r>
          </a:p>
          <a:p>
            <a:pPr algn="ctr" eaLnBrk="1" hangingPunct="1"/>
            <a:r>
              <a:rPr lang="es-MX" sz="1200" b="1" dirty="0" smtClean="0"/>
              <a:t>Arturo Narváez Piñón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8439" y="1302944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BODEGUERO SAPAO</a:t>
            </a:r>
          </a:p>
          <a:p>
            <a:pPr algn="ctr" eaLnBrk="1" hangingPunct="1"/>
            <a:r>
              <a:rPr lang="es-MX" sz="1200" b="1" dirty="0" smtClean="0"/>
              <a:t>José Reyna López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9880" y="3569494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FONTANERO DRENAJE</a:t>
            </a:r>
          </a:p>
          <a:p>
            <a:pPr algn="ctr" eaLnBrk="1" hangingPunct="1"/>
            <a:r>
              <a:rPr lang="es-MX" sz="1200" b="1" dirty="0" smtClean="0"/>
              <a:t>Juan Martin Narváez Piñón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8406" y="1298898"/>
            <a:ext cx="360045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</a:t>
            </a:r>
            <a:r>
              <a:rPr lang="es-MX" sz="1200" dirty="0"/>
              <a:t>D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Juan Ortiz de la Rosa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5955" y="4299411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 Ricardo Negrete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07350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FONTANERO</a:t>
            </a:r>
          </a:p>
          <a:p>
            <a:pPr algn="ctr" eaLnBrk="1" hangingPunct="1"/>
            <a:r>
              <a:rPr lang="es-MX" sz="1200" b="1" dirty="0" smtClean="0"/>
              <a:t>Fermín Méndez Arrollo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284" y="2793272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Carlos Rodríguez Reyes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7000" y="425235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J. Jesús Flores Gómez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775" y="497036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Gerardo Velázquez Rodríguez</a:t>
            </a:r>
            <a:endParaRPr lang="es-MX" sz="1200" b="1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777943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A</a:t>
            </a:r>
          </a:p>
          <a:p>
            <a:pPr algn="ctr" eaLnBrk="1" hangingPunct="1"/>
            <a:r>
              <a:rPr lang="es-MX" sz="1200" b="1" dirty="0" smtClean="0"/>
              <a:t>Efrén Mendoza González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3933784" y="4605607"/>
            <a:ext cx="844383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8" y="5275189"/>
            <a:ext cx="88039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4006518" y="6020131"/>
            <a:ext cx="831887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9545" y="335153"/>
            <a:ext cx="3600450" cy="4079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TTITULAR DE PLANTA PTAR</a:t>
            </a:r>
          </a:p>
          <a:p>
            <a:pPr algn="ctr" eaLnBrk="1" hangingPunct="1"/>
            <a:r>
              <a:rPr lang="es-MX" sz="1200" b="1" dirty="0" smtClean="0"/>
              <a:t> Francisco Xavier González Macías</a:t>
            </a:r>
            <a:endParaRPr lang="es-MX" sz="1200" dirty="0"/>
          </a:p>
        </p:txBody>
      </p:sp>
      <p:sp>
        <p:nvSpPr>
          <p:cNvPr id="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5382" y="5758428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José Juan Cardona Velázquez</a:t>
            </a:r>
            <a:endParaRPr lang="es-MX" sz="1200" b="1" dirty="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192719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668" y="203940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 smtClean="0"/>
              <a:t> Juan Anguiano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922" y="3519277"/>
            <a:ext cx="3557003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PTAR</a:t>
            </a:r>
          </a:p>
          <a:p>
            <a:pPr algn="ctr" eaLnBrk="1" hangingPunct="1"/>
            <a:r>
              <a:rPr lang="es-MX" sz="1200" b="1" dirty="0"/>
              <a:t>Jaime Dávila Gómez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3890583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4355976" y="1660063"/>
            <a:ext cx="0" cy="44693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911724" y="1660065"/>
            <a:ext cx="912304" cy="18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>
            <a:off x="3943637" y="3860666"/>
            <a:ext cx="86850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7230" y="2125384"/>
            <a:ext cx="3600450" cy="72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A</a:t>
            </a:r>
          </a:p>
          <a:p>
            <a:pPr algn="ctr" eaLnBrk="1" hangingPunct="1"/>
            <a:r>
              <a:rPr lang="es-MX" sz="1200" b="1" dirty="0" smtClean="0"/>
              <a:t>Francisco Flores López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2943559"/>
            <a:ext cx="3557490" cy="5963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Marco Antonio Martínez Martínez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3671104"/>
            <a:ext cx="3570546" cy="6109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Noé Navarro Lara 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481" y="2946416"/>
            <a:ext cx="3607074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FONTANERO DRENAJE B</a:t>
            </a:r>
          </a:p>
          <a:p>
            <a:pPr algn="ctr" eaLnBrk="1" hangingPunct="1"/>
            <a:r>
              <a:rPr lang="es-MX" sz="1200" b="1" dirty="0" smtClean="0"/>
              <a:t>Santiago Alvarado Vidales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12144" y="4410662"/>
            <a:ext cx="356747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POCERO COMUNIDAD EL POTRERO</a:t>
            </a:r>
          </a:p>
          <a:p>
            <a:pPr algn="ctr" eaLnBrk="1" hangingPunct="1"/>
            <a:r>
              <a:rPr lang="es-MX" sz="1200" b="1" dirty="0" smtClean="0"/>
              <a:t> Iván Galván Ortiz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5149725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JESUS MARIA</a:t>
            </a:r>
          </a:p>
          <a:p>
            <a:pPr algn="ctr" eaLnBrk="1" hangingPunct="1"/>
            <a:r>
              <a:rPr lang="es-MX" sz="1200" b="1" dirty="0" smtClean="0"/>
              <a:t> Rogelio Estrada Romero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3669616"/>
            <a:ext cx="356063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TINAJA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Francisco Javier Méndez Guerra</a:t>
            </a: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6998" y="4426012"/>
            <a:ext cx="359664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VENTA</a:t>
            </a:r>
          </a:p>
          <a:p>
            <a:pPr algn="ctr" eaLnBrk="1" hangingPunct="1"/>
            <a:r>
              <a:rPr lang="es-MX" sz="1200" b="1" dirty="0" smtClean="0"/>
              <a:t> Antonio Flores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150" y="5144831"/>
            <a:ext cx="3579487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100" dirty="0" smtClean="0"/>
              <a:t>POCERO COMUNIDAD CUEVAS DE VISTA HERMOSA</a:t>
            </a:r>
          </a:p>
          <a:p>
            <a:pPr algn="ctr" eaLnBrk="1" hangingPunct="1"/>
            <a:r>
              <a:rPr lang="es-MX" sz="1200" b="1" dirty="0" smtClean="0"/>
              <a:t>Vicente Mata Espinoza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7" y="5826280"/>
            <a:ext cx="3555586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20 DE NOVIEMBRE</a:t>
            </a:r>
          </a:p>
          <a:p>
            <a:pPr algn="ctr" eaLnBrk="1" hangingPunct="1"/>
            <a:r>
              <a:rPr lang="es-MX" sz="1200" b="1" dirty="0" smtClean="0"/>
              <a:t> Marco Antonio Hernández Salas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 flipV="1">
            <a:off x="3933783" y="4605608"/>
            <a:ext cx="878360" cy="56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3943637" y="5274907"/>
            <a:ext cx="868507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07633" y="6129409"/>
            <a:ext cx="880390" cy="28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8596" y="5826280"/>
            <a:ext cx="3559038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94123" y="2120316"/>
            <a:ext cx="3600450" cy="7251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LECTURISTA A</a:t>
            </a:r>
          </a:p>
          <a:p>
            <a:pPr algn="ctr" eaLnBrk="1" hangingPunct="1"/>
            <a:r>
              <a:rPr lang="es-MX" sz="1200" b="1" dirty="0" smtClean="0"/>
              <a:t> Misael Martínez Martínez</a:t>
            </a:r>
            <a:endParaRPr lang="es-MX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2"/>
            <a:ext cx="1909596" cy="1205462"/>
          </a:xfrm>
          <a:prstGeom prst="rect">
            <a:avLst/>
          </a:prstGeom>
        </p:spPr>
      </p:pic>
      <p:sp>
        <p:nvSpPr>
          <p:cNvPr id="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1345491"/>
            <a:ext cx="3555586" cy="6624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FONTANERO C</a:t>
            </a:r>
          </a:p>
          <a:p>
            <a:pPr algn="ctr" eaLnBrk="1" hangingPunct="1"/>
            <a:r>
              <a:rPr lang="es-MX" sz="1200" b="1" dirty="0" smtClean="0"/>
              <a:t>José Eduardo Morquecho Martínez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7247" y="1370078"/>
            <a:ext cx="3596641" cy="6585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POCERO COMUNIDAD LA ESCONDIDA</a:t>
            </a:r>
          </a:p>
          <a:p>
            <a:pPr algn="ctr" eaLnBrk="1" hangingPunct="1"/>
            <a:r>
              <a:rPr lang="es-MX" sz="1200" b="1" dirty="0" smtClean="0"/>
              <a:t> J. Refugio Contreras Guerrero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899800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260648"/>
            <a:ext cx="3744415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AGUA POTABLE</a:t>
            </a:r>
          </a:p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Y ALCANTARILLADO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39"/>
            <a:ext cx="1368152" cy="9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367284" y="1628798"/>
            <a:ext cx="24911" cy="29295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911724" y="2452536"/>
            <a:ext cx="91230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99450" y="3037312"/>
            <a:ext cx="912697" cy="87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9000" y="2097505"/>
            <a:ext cx="3600450" cy="576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JESUS MARIA</a:t>
            </a:r>
          </a:p>
          <a:p>
            <a:pPr algn="ctr" eaLnBrk="1" hangingPunct="1"/>
            <a:r>
              <a:rPr lang="es-MX" sz="1200" b="1" dirty="0" smtClean="0"/>
              <a:t> José Isabel Otra Ortiz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6302" y="2107380"/>
            <a:ext cx="3600450" cy="56735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LA ESCONDIDA</a:t>
            </a:r>
          </a:p>
          <a:p>
            <a:pPr algn="ctr" eaLnBrk="1" hangingPunct="1"/>
            <a:r>
              <a:rPr lang="es-MX" sz="1200" b="1" dirty="0" smtClean="0"/>
              <a:t>Víctor Alfonso López Flores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3583063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EL PAJARO</a:t>
            </a:r>
          </a:p>
          <a:p>
            <a:pPr algn="ctr" eaLnBrk="1" hangingPunct="1"/>
            <a:r>
              <a:rPr lang="es-MX" sz="1200" b="1" dirty="0" smtClean="0"/>
              <a:t> Ernesto Moreno Carreras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2767329"/>
            <a:ext cx="3624981" cy="55666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POTABILIZADORA GACHUPINES</a:t>
            </a:r>
          </a:p>
          <a:p>
            <a:pPr algn="ctr" eaLnBrk="1" hangingPunct="1"/>
            <a:r>
              <a:rPr lang="es-MX" sz="1200" b="1" dirty="0" smtClean="0"/>
              <a:t> Ma. Graciela de la Cruz Saavedra</a:t>
            </a:r>
            <a:endParaRPr lang="es-MX" sz="1200" b="1" dirty="0"/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8870" y="2831633"/>
            <a:ext cx="3630580" cy="593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OPERADOR RAFA PUERTA DE LA AGUILILLA</a:t>
            </a:r>
          </a:p>
          <a:p>
            <a:pPr algn="ctr" eaLnBrk="1" hangingPunct="1"/>
            <a:r>
              <a:rPr lang="es-MX" sz="1200" b="1" dirty="0" smtClean="0"/>
              <a:t> Juan Jesús Duran Díaz</a:t>
            </a:r>
            <a:endParaRPr lang="es-MX" sz="1200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7059" y="3490467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ENC. DE POTABILIZADORA LA HACIENDITA</a:t>
            </a:r>
          </a:p>
          <a:p>
            <a:pPr algn="ctr" eaLnBrk="1" hangingPunct="1"/>
            <a:r>
              <a:rPr lang="es-MX" sz="1200" b="1" dirty="0" smtClean="0"/>
              <a:t> Martin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4028" y="4195455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ENC. DE POTABILIZADORA SANTA BARBARA</a:t>
            </a:r>
          </a:p>
          <a:p>
            <a:pPr algn="ctr" eaLnBrk="1" hangingPunct="1"/>
            <a:r>
              <a:rPr lang="es-MX" sz="1200" b="1" dirty="0" smtClean="0"/>
              <a:t> María Guadalupe Rodríguez Campos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3869320" y="3860663"/>
            <a:ext cx="954708" cy="44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274" y="4271495"/>
            <a:ext cx="3600450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DE PIPA</a:t>
            </a:r>
          </a:p>
          <a:p>
            <a:pPr algn="ctr" eaLnBrk="1" hangingPunct="1"/>
            <a:r>
              <a:rPr lang="es-MX" sz="1200" b="1" dirty="0" smtClean="0"/>
              <a:t> José de la luz Rangel Guerrero</a:t>
            </a:r>
            <a:endParaRPr lang="es-MX" sz="1200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1724" y="4558351"/>
            <a:ext cx="924578" cy="46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601718" cy="1192719"/>
          </a:xfrm>
          <a:prstGeom prst="rect">
            <a:avLst/>
          </a:prstGeom>
        </p:spPr>
      </p:pic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899450" y="1637895"/>
            <a:ext cx="960579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65399" y="1327169"/>
            <a:ext cx="3596641" cy="61239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TINAJA</a:t>
            </a:r>
          </a:p>
          <a:p>
            <a:pPr algn="ctr" eaLnBrk="1" hangingPunct="1"/>
            <a:r>
              <a:rPr lang="es-MX" sz="1200" b="1" dirty="0" smtClean="0"/>
              <a:t> Edelmira Aguiñaga Herrera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6362" y="1350663"/>
            <a:ext cx="3596641" cy="588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OPERADOR RAFA LA HACIENDITA</a:t>
            </a:r>
          </a:p>
          <a:p>
            <a:pPr algn="ctr" eaLnBrk="1" hangingPunct="1"/>
            <a:r>
              <a:rPr lang="es-MX" sz="1200" b="1" dirty="0" smtClean="0"/>
              <a:t> Juan Fernando Guerrero Herrera</a:t>
            </a:r>
          </a:p>
          <a:p>
            <a:pPr algn="ctr" eaLnBrk="1" hangingPunct="1"/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181782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COMPRAS MATERIALES Y SUMINISTROS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274820"/>
            <a:ext cx="54006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JEFE DE DEPARTAMENTO A</a:t>
            </a:r>
            <a:endParaRPr lang="es-MX" dirty="0"/>
          </a:p>
          <a:p>
            <a:pPr algn="ctr" eaLnBrk="1" hangingPunct="1"/>
            <a:r>
              <a:rPr lang="es-MX" b="1" dirty="0" smtClean="0"/>
              <a:t>Lic. Martin Ortiz Romero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49289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</a:p>
          <a:p>
            <a:pPr algn="ctr" eaLnBrk="1" hangingPunct="1"/>
            <a:r>
              <a:rPr lang="es-MX" sz="1200" dirty="0" smtClean="0"/>
              <a:t>Y PARQUE VEHICULAR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Luis Ernesto Dávila Armendáriz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4090517"/>
            <a:ext cx="3597165" cy="6048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 C</a:t>
            </a:r>
          </a:p>
          <a:p>
            <a:pPr algn="ctr" eaLnBrk="1" hangingPunct="1"/>
            <a:r>
              <a:rPr lang="es-MX" sz="1200" b="1" dirty="0" smtClean="0"/>
              <a:t> Ma. de la Luz Martínez Gómez</a:t>
            </a:r>
            <a:endParaRPr lang="es-MX" sz="1200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57200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4556972" y="2017250"/>
            <a:ext cx="15026" cy="342797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3851920" y="2852936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7006" y="3247013"/>
            <a:ext cx="3597165" cy="6315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Jorge Adalberto Romo Tienda </a:t>
            </a:r>
            <a:endParaRPr lang="es-MX" sz="12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70" y="420367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Francisco Javier Sánchez Anguiano</a:t>
            </a:r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3348286"/>
            <a:ext cx="3615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AUX. DE COMPRAS MATERIALES Y SUMINISTROS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Ángel </a:t>
            </a:r>
            <a:r>
              <a:rPr lang="es-MX" sz="1200" b="1" dirty="0"/>
              <a:t>González </a:t>
            </a:r>
            <a:r>
              <a:rPr lang="es-MX" sz="1200" b="1" dirty="0" smtClean="0"/>
              <a:t>Guerrero</a:t>
            </a:r>
            <a:endParaRPr lang="es-MX" sz="12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1476162" cy="1251525"/>
          </a:xfrm>
          <a:prstGeom prst="rect">
            <a:avLst/>
          </a:prstGeom>
        </p:spPr>
      </p:pic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28" y="245733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DE CONTROL PRESUPUESTAL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Javier Parra Lozano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3866898" y="3645024"/>
            <a:ext cx="1425130" cy="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3866898" y="4479415"/>
            <a:ext cx="1425080" cy="119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03" y="50898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 Daisy Araceli Salas Claudio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23953" y="5468517"/>
            <a:ext cx="633019" cy="59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62800" y="2630276"/>
            <a:ext cx="3762416" cy="6243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ENCARGADA DE NOMINA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Mariana Arellano de la Rosa </a:t>
            </a:r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1040" y="4756439"/>
            <a:ext cx="2727304" cy="8328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SECRETARIA </a:t>
            </a:r>
            <a:r>
              <a:rPr lang="es-MX" sz="1200" b="1" dirty="0"/>
              <a:t>B</a:t>
            </a:r>
          </a:p>
          <a:p>
            <a:pPr algn="ctr" eaLnBrk="1" hangingPunct="1"/>
            <a:r>
              <a:rPr lang="es-MX" sz="1200" dirty="0" smtClean="0"/>
              <a:t> Graciela Salas Hernández</a:t>
            </a:r>
            <a:endParaRPr lang="es-MX" sz="1200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4749356"/>
            <a:ext cx="2808311" cy="8398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/>
              <a:t>AUXILIAR DE  </a:t>
            </a:r>
            <a:r>
              <a:rPr lang="es-MX" sz="1200" b="1" dirty="0" smtClean="0"/>
              <a:t>RECURSOS </a:t>
            </a:r>
            <a:r>
              <a:rPr lang="es-MX" sz="1200" b="1" dirty="0"/>
              <a:t>HUMANOS</a:t>
            </a:r>
          </a:p>
          <a:p>
            <a:pPr algn="ctr" eaLnBrk="1" hangingPunct="1"/>
            <a:r>
              <a:rPr lang="es-MX" sz="1200" b="1" dirty="0"/>
              <a:t>Y NOMINA</a:t>
            </a:r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dirty="0"/>
              <a:t>María del Carmen Guerra Salazar</a:t>
            </a:r>
          </a:p>
        </p:txBody>
      </p:sp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270" y="130495"/>
            <a:ext cx="1530170" cy="12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644008" y="2123631"/>
            <a:ext cx="0" cy="49192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88696" y="571592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1440" y="1698799"/>
            <a:ext cx="37741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400" dirty="0"/>
              <a:t>DIRECTOR DE RECURSOS HUMANOS</a:t>
            </a:r>
            <a:endParaRPr lang="es-MX" sz="1400" b="1" dirty="0"/>
          </a:p>
          <a:p>
            <a:pPr algn="ctr" eaLnBrk="1" hangingPunct="1"/>
            <a:r>
              <a:rPr lang="es-MX" sz="1400" b="1" dirty="0" smtClean="0"/>
              <a:t>Lic. Nallely López García</a:t>
            </a:r>
            <a:endParaRPr lang="es-MX" sz="14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717514"/>
            <a:ext cx="4320480" cy="6351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b="1" dirty="0" smtClean="0"/>
              <a:t>AUXILIAR DE RECURSOS HUMANOS Y ADMINISTRACION</a:t>
            </a:r>
            <a:endParaRPr lang="es-MX" sz="1200" b="1" dirty="0"/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dirty="0"/>
              <a:t>Karla Griselda Bribiescas Mendoza </a:t>
            </a: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644008" y="3212976"/>
            <a:ext cx="0" cy="49745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6300190" y="4359757"/>
            <a:ext cx="1" cy="38959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359131" y="4334776"/>
            <a:ext cx="0" cy="4145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8" y="130495"/>
            <a:ext cx="1662768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95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82"/>
          <p:cNvSpPr>
            <a:spLocks noChangeShapeType="1"/>
          </p:cNvSpPr>
          <p:nvPr/>
        </p:nvSpPr>
        <p:spPr bwMode="auto">
          <a:xfrm>
            <a:off x="5076056" y="2780928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77" name="Line 45"/>
          <p:cNvSpPr>
            <a:spLocks noChangeShapeType="1"/>
          </p:cNvSpPr>
          <p:nvPr/>
        </p:nvSpPr>
        <p:spPr bwMode="auto">
          <a:xfrm flipV="1">
            <a:off x="5068123" y="3806497"/>
            <a:ext cx="10081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8" name="Line 46"/>
          <p:cNvSpPr>
            <a:spLocks noChangeShapeType="1"/>
          </p:cNvSpPr>
          <p:nvPr/>
        </p:nvSpPr>
        <p:spPr bwMode="auto">
          <a:xfrm flipH="1">
            <a:off x="5572178" y="2311041"/>
            <a:ext cx="7934" cy="401902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9" name="Line 47"/>
          <p:cNvSpPr>
            <a:spLocks noChangeShapeType="1"/>
          </p:cNvSpPr>
          <p:nvPr/>
        </p:nvSpPr>
        <p:spPr bwMode="auto">
          <a:xfrm>
            <a:off x="5108746" y="5421076"/>
            <a:ext cx="10801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>
            <a:off x="5213444" y="4221088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5076056" y="3284984"/>
            <a:ext cx="1008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130" name="Line 43"/>
          <p:cNvSpPr>
            <a:spLocks noChangeShapeType="1"/>
          </p:cNvSpPr>
          <p:nvPr/>
        </p:nvSpPr>
        <p:spPr bwMode="auto">
          <a:xfrm>
            <a:off x="4788024" y="1124744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132" name="Line 40"/>
          <p:cNvSpPr>
            <a:spLocks noChangeShapeType="1"/>
          </p:cNvSpPr>
          <p:nvPr/>
        </p:nvSpPr>
        <p:spPr bwMode="auto">
          <a:xfrm>
            <a:off x="1187624" y="1484784"/>
            <a:ext cx="0" cy="23762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437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876256" y="1628800"/>
            <a:ext cx="201622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RECURSOS HUMANOS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39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121467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n-lt"/>
              </a:rPr>
              <a:t>OBRA PUBLICA   </a:t>
            </a:r>
            <a:endParaRPr lang="es-ES" sz="1300" b="1" dirty="0">
              <a:latin typeface="+mn-lt"/>
            </a:endParaRPr>
          </a:p>
        </p:txBody>
      </p:sp>
      <p:sp>
        <p:nvSpPr>
          <p:cNvPr id="184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437112"/>
            <a:ext cx="273208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AGUA POTABLE Y ALCANTARILLADO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46" name="Text Box 1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67605" y="2648467"/>
            <a:ext cx="2645839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+mj-lt"/>
              </a:rPr>
              <a:t>TESORERIA MUNICIPAL</a:t>
            </a:r>
            <a:endParaRPr lang="es-ES" sz="1300" b="1" dirty="0">
              <a:latin typeface="+mj-lt"/>
            </a:endParaRPr>
          </a:p>
        </p:txBody>
      </p:sp>
      <p:sp>
        <p:nvSpPr>
          <p:cNvPr id="18448" name="Text Box 1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4615314"/>
            <a:ext cx="2635652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RURAL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2" name="Text Box 2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6199" y="4125804"/>
            <a:ext cx="2637246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3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654993"/>
            <a:ext cx="2646960" cy="33819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SERVICIOS PUBLICOS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7" name="Text Box 2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140968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SEGURIDAD PUBLICA </a:t>
            </a:r>
          </a:p>
        </p:txBody>
      </p:sp>
      <p:sp>
        <p:nvSpPr>
          <p:cNvPr id="18458" name="Text Box 26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140968"/>
            <a:ext cx="2232025" cy="522287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JUEZ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ADMINISTRATIVO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59" name="Text Box 2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3861048"/>
            <a:ext cx="2232025" cy="72231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CONTRALORIA MUNICIPAL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63" name="Text Box 3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3573016"/>
            <a:ext cx="2730500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DESARROLLO EDUCATIVO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483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63688" y="188640"/>
            <a:ext cx="5903913" cy="935955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800" b="1" dirty="0">
                <a:latin typeface="+mj-lt"/>
              </a:rPr>
              <a:t>HONORABLE AYUNTAMIENTO</a:t>
            </a:r>
          </a:p>
        </p:txBody>
      </p:sp>
      <p:sp>
        <p:nvSpPr>
          <p:cNvPr id="18485" name="AutoShape 5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1484784"/>
            <a:ext cx="3744912" cy="443401"/>
          </a:xfrm>
          <a:prstGeom prst="roundRect">
            <a:avLst>
              <a:gd name="adj" fmla="val 1875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sz="2000" b="1" dirty="0">
                <a:latin typeface="+mj-lt"/>
              </a:rPr>
              <a:t>PRESIDENTE MUNICIPAL</a:t>
            </a:r>
          </a:p>
        </p:txBody>
      </p:sp>
      <p:sp>
        <p:nvSpPr>
          <p:cNvPr id="5146" name="Line 56"/>
          <p:cNvSpPr>
            <a:spLocks noChangeShapeType="1"/>
          </p:cNvSpPr>
          <p:nvPr/>
        </p:nvSpPr>
        <p:spPr bwMode="auto">
          <a:xfrm flipV="1">
            <a:off x="1187624" y="1484784"/>
            <a:ext cx="68407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18511" name="Text Box 7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869160"/>
            <a:ext cx="2730500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COMISION MUNICIPAL DEL DEPORTE </a:t>
            </a:r>
            <a:r>
              <a:rPr lang="es-MX" sz="1300" b="1" dirty="0" smtClean="0">
                <a:latin typeface="Berlin Sans FB Demi" pitchFamily="34" charset="0"/>
              </a:rPr>
              <a:t>( COMUDE)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18512" name="Text Box 80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4005064"/>
            <a:ext cx="2730500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sz="1300" b="1" dirty="0">
                <a:latin typeface="Berlin Sans FB Demi" pitchFamily="34" charset="0"/>
              </a:rPr>
              <a:t>DESARROLLO ECONOMICO  </a:t>
            </a:r>
          </a:p>
        </p:txBody>
      </p:sp>
      <p:sp>
        <p:nvSpPr>
          <p:cNvPr id="18513" name="Text Box 8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8" y="5156163"/>
            <a:ext cx="2641107" cy="360363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 COMUNICACIÓN SOCIAL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3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7793" y="6099577"/>
            <a:ext cx="2635652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>
                <a:latin typeface="Berlin Sans FB Demi" pitchFamily="34" charset="0"/>
              </a:rPr>
              <a:t>CASA DE LA CULTURA </a:t>
            </a:r>
            <a:endParaRPr lang="es-ES" sz="1300" b="1" dirty="0">
              <a:latin typeface="Berlin Sans FB Demi" pitchFamily="34" charset="0"/>
            </a:endParaRPr>
          </a:p>
        </p:txBody>
      </p:sp>
      <p:pic>
        <p:nvPicPr>
          <p:cNvPr id="41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403" y="142931"/>
            <a:ext cx="866620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301208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SALUD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>
            <a:off x="5223324" y="5827490"/>
            <a:ext cx="917381" cy="19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3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5733256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ATENCION A LA JUVENTUD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8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241" y="5964937"/>
            <a:ext cx="2190403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PLANEACION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39" name="Line 83"/>
          <p:cNvSpPr>
            <a:spLocks noChangeShapeType="1"/>
          </p:cNvSpPr>
          <p:nvPr/>
        </p:nvSpPr>
        <p:spPr bwMode="auto">
          <a:xfrm flipV="1">
            <a:off x="5213444" y="6330062"/>
            <a:ext cx="870724" cy="39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40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91237" y="2196633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SECRETARIA DEL H. AYUNTAMIENTO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2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6237312"/>
            <a:ext cx="273208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ARCHIVO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4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084168" y="2636912"/>
            <a:ext cx="2664296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UNIDAD DE TRANSPARENCIA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6" name="Text Box 2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0" y="5445224"/>
            <a:ext cx="2267744" cy="360362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ECOLOGIA 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7" name="Text Box 8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8617" y="4827898"/>
            <a:ext cx="2192027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Berlin Sans FB Demi" pitchFamily="34" charset="0"/>
              </a:rPr>
              <a:t>FISCALIZACION </a:t>
            </a:r>
            <a:endParaRPr lang="es-ES" sz="1300" b="1" dirty="0">
              <a:latin typeface="Berlin Sans FB Demi" pitchFamily="34" charset="0"/>
            </a:endParaRPr>
          </a:p>
        </p:txBody>
      </p:sp>
      <p:sp>
        <p:nvSpPr>
          <p:cNvPr id="48" name="Text Box 7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572337" y="3615820"/>
            <a:ext cx="2641108" cy="365125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MX" sz="1300" b="1" dirty="0" smtClean="0">
                <a:latin typeface="+mn-lt"/>
              </a:rPr>
              <a:t>DESARROLLO URBANO  </a:t>
            </a:r>
            <a:endParaRPr lang="es-ES" sz="1300" b="1" dirty="0">
              <a:latin typeface="+mn-lt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223324" y="4737084"/>
            <a:ext cx="852911" cy="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V="1">
            <a:off x="5223324" y="4973061"/>
            <a:ext cx="860844" cy="2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72000" bIns="72000" anchor="ctr"/>
          <a:lstStyle/>
          <a:p>
            <a:pPr>
              <a:defRPr/>
            </a:pPr>
            <a:endParaRPr lang="es-ES" dirty="0"/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3" y="188639"/>
            <a:ext cx="1405540" cy="1136793"/>
          </a:xfrm>
          <a:prstGeom prst="rect">
            <a:avLst/>
          </a:prstGeom>
        </p:spPr>
      </p:pic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201225" y="2318582"/>
            <a:ext cx="389408" cy="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8028384" y="1448780"/>
            <a:ext cx="0" cy="18002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4961"/>
            <a:ext cx="1080120" cy="125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3528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5454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INTENDENCIA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6740" y="3144183"/>
            <a:ext cx="3294366" cy="302112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r>
              <a:rPr lang="es-MX" sz="1200" b="1" dirty="0" smtClean="0"/>
              <a:t> Alma Karina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Martha Lara Bustamante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Antonia Dávila Gómez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Emma Guadalupe Rosas Espinosa</a:t>
            </a:r>
          </a:p>
          <a:p>
            <a:pPr algn="ctr" eaLnBrk="1" hangingPunct="1"/>
            <a:r>
              <a:rPr lang="es-MX" sz="1200" b="1" dirty="0" smtClean="0"/>
              <a:t> Alma Mireya Aguiñaga Navarro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Ma. Guadalupe Martínez Rojas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Arrona Díaz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Juana María Guzmán Godínez</a:t>
            </a:r>
          </a:p>
          <a:p>
            <a:pPr algn="ctr" eaLnBrk="1" hangingPunct="1"/>
            <a:r>
              <a:rPr lang="es-MX" sz="1200" b="1" dirty="0" smtClean="0"/>
              <a:t> Ma. Reyes Zúñiga Castillo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Carmen Sonia Gil Rodríguez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Amparo Banda </a:t>
            </a:r>
            <a:r>
              <a:rPr lang="es-MX" sz="1200" b="1" dirty="0" err="1" smtClean="0"/>
              <a:t>Martinez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Bertha Alicia Jasso Martínez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Ismael Dávila Pérez</a:t>
            </a:r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5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28641" y="2105128"/>
            <a:ext cx="183583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VELADORES 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1702" y="3157875"/>
            <a:ext cx="3640015" cy="30074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eaLnBrk="1" hangingPunct="1"/>
            <a:endParaRPr lang="es-MX" sz="900" b="1" dirty="0"/>
          </a:p>
          <a:p>
            <a:pPr algn="ctr" eaLnBrk="1" hangingPunct="1"/>
            <a:endParaRPr lang="es-MX" sz="105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Benjamín Aguilar  González</a:t>
            </a:r>
          </a:p>
          <a:p>
            <a:pPr algn="ctr" eaLnBrk="1" hangingPunct="1"/>
            <a:r>
              <a:rPr lang="es-MX" sz="1200" b="1" dirty="0" smtClean="0"/>
              <a:t> Elías Silva Zamarripa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Jesús Ruiz Rodríguez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Héctor Manuel Rodríguez Rosas 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Martin Castañón Zúñiga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Isabel Moreno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J. Manuel Contreras Martínez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Eusebio Flores González</a:t>
            </a:r>
          </a:p>
          <a:p>
            <a:pPr algn="ctr" eaLnBrk="1" hangingPunct="1"/>
            <a:r>
              <a:rPr lang="es-MX" sz="1200" b="1" dirty="0" smtClean="0"/>
              <a:t> Sanjuana Huerta Balleza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J. Jesús Lara Bustamante</a:t>
            </a:r>
            <a:endParaRPr lang="es-MX" sz="1200" b="1" dirty="0"/>
          </a:p>
          <a:p>
            <a:pPr algn="ctr" eaLnBrk="1" hangingPunct="1"/>
            <a:endParaRPr lang="es-MX" sz="1200" b="1" dirty="0"/>
          </a:p>
          <a:p>
            <a:pPr algn="ctr" eaLnBrk="1" hangingPunct="1"/>
            <a:endParaRPr lang="es-MX" sz="1050" b="1" dirty="0"/>
          </a:p>
          <a:p>
            <a:pPr eaLnBrk="1" hangingPunct="1"/>
            <a:endParaRPr lang="es-MX" sz="900" b="1" dirty="0"/>
          </a:p>
          <a:p>
            <a:pPr eaLnBrk="1" hangingPunct="1"/>
            <a:r>
              <a:rPr lang="es-MX" sz="900" b="1" dirty="0"/>
              <a:t>  </a:t>
            </a:r>
          </a:p>
          <a:p>
            <a:pPr eaLnBrk="1" hangingPunct="1"/>
            <a:endParaRPr lang="es-MX" sz="900" b="1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6467621" y="2382127"/>
            <a:ext cx="1" cy="7620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54908" y="1023125"/>
            <a:ext cx="25106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 RECURSOS HUMANOS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4325816" y="1308408"/>
            <a:ext cx="4496" cy="3249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>
            <a:off x="2352821" y="1633376"/>
            <a:ext cx="411479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6467620" y="1633376"/>
            <a:ext cx="0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2347563" y="1633376"/>
            <a:ext cx="5258" cy="471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8" y="184962"/>
            <a:ext cx="1476162" cy="12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70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71698" y="1193039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CONTRALOR MUNICIPAL</a:t>
            </a:r>
          </a:p>
          <a:p>
            <a:pPr algn="ctr" eaLnBrk="1" hangingPunct="1"/>
            <a:r>
              <a:rPr lang="es-MX" b="1" dirty="0" smtClean="0"/>
              <a:t>Lic. David Misael Herrera Romero</a:t>
            </a:r>
            <a:endParaRPr lang="es-MX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883" y="188640"/>
            <a:ext cx="13316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89654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  </a:t>
            </a:r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3662561"/>
            <a:ext cx="324038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AUDITORIA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Sonia Rojas Herrera </a:t>
            </a:r>
            <a:endParaRPr lang="es-MX" sz="1200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572000" y="1912176"/>
            <a:ext cx="0" cy="5094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5" y="4964296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QUEJAS, DENUNCIAS Y SUGERENCIAS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Lizbeth Salazar Castillo</a:t>
            </a:r>
            <a:endParaRPr lang="es-MX" sz="1200" b="1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6366" y="3645875"/>
            <a:ext cx="323607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100" dirty="0" smtClean="0"/>
              <a:t>EVALUACION Y CONTROL  DE OBRA PUBLICA</a:t>
            </a:r>
            <a:endParaRPr lang="es-MX" sz="1100" b="1" dirty="0" smtClean="0"/>
          </a:p>
          <a:p>
            <a:pPr algn="ctr" eaLnBrk="1" hangingPunct="1"/>
            <a:r>
              <a:rPr lang="es-MX" sz="1200" b="1" dirty="0" smtClean="0"/>
              <a:t>  Martin Rodríguez Romero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51" y="2352789"/>
            <a:ext cx="432053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JURIDICO</a:t>
            </a:r>
          </a:p>
          <a:p>
            <a:pPr algn="ctr" eaLnBrk="1" hangingPunct="1"/>
            <a:r>
              <a:rPr lang="es-MX" sz="1200" b="1" dirty="0" smtClean="0"/>
              <a:t>Lic. Juan Antonio Delgado Rocha</a:t>
            </a:r>
            <a:endParaRPr lang="es-MX" sz="12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275856" y="3003168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6588224" y="3014388"/>
            <a:ext cx="0" cy="6428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280799" y="4304034"/>
            <a:ext cx="2275" cy="6540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8104" y="4989930"/>
            <a:ext cx="324760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CONTRALORIA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Ezequiel Silva Martínez</a:t>
            </a:r>
            <a:endParaRPr lang="es-MX" sz="1200" b="1" dirty="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6588224" y="4304034"/>
            <a:ext cx="0" cy="6858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OBRAS PUBLICAS 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79712" y="1617921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DIRECTOR B</a:t>
            </a:r>
          </a:p>
          <a:p>
            <a:pPr algn="ctr" eaLnBrk="1" hangingPunct="1"/>
            <a:r>
              <a:rPr lang="es-MX" b="1" dirty="0" smtClean="0"/>
              <a:t>Arq. Juan Carlos Olalde Velázquez</a:t>
            </a:r>
          </a:p>
          <a:p>
            <a:pPr algn="ctr" eaLnBrk="1" hangingPunct="1"/>
            <a:endParaRPr lang="es-MX" dirty="0"/>
          </a:p>
        </p:txBody>
      </p:sp>
      <p:pic>
        <p:nvPicPr>
          <p:cNvPr id="6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27195"/>
            <a:ext cx="1331640" cy="101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3518" y="2708920"/>
            <a:ext cx="36005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SUBDIRECTOR DE OBRA </a:t>
            </a:r>
            <a:r>
              <a:rPr lang="es-MX" sz="1200" dirty="0" smtClean="0"/>
              <a:t>PUBLICA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Víctor Manuel Herrera Guerrero</a:t>
            </a:r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2821" y="3527467"/>
            <a:ext cx="3561364" cy="7197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Ing. Sergio Eliuth  Villegas Valdez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210" y="2642137"/>
            <a:ext cx="354382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OBRA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5948" y="4353090"/>
            <a:ext cx="35613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SUPERVISOR DE </a:t>
            </a:r>
            <a:r>
              <a:rPr lang="es-MX" sz="1200" dirty="0" smtClean="0"/>
              <a:t>OBRA C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Vacante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788023" y="2348880"/>
            <a:ext cx="1" cy="251682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283968" y="2924944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4283968" y="3932682"/>
            <a:ext cx="1041980" cy="645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9799" y="360729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/>
              <a:t>ASISTENTE DE OBRAS PUBLICAS </a:t>
            </a:r>
            <a:endParaRPr lang="es-MX" sz="1200" b="1" dirty="0"/>
          </a:p>
          <a:p>
            <a:pPr algn="ctr" eaLnBrk="1" hangingPunct="1"/>
            <a:r>
              <a:rPr lang="es-MX" sz="1200" b="1" dirty="0" smtClean="0"/>
              <a:t>  </a:t>
            </a:r>
            <a:r>
              <a:rPr lang="es-MX" sz="1200" b="1" dirty="0"/>
              <a:t>Margarita Martínez Camacho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802974" y="4857340"/>
            <a:ext cx="504056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3728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RURAL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4021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1124744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C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José de Jesús Aranda Esquivel 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3567" y="3428369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Rosa María Romero Serrano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502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Aldo Emilio Salas Quintero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56490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RURAL A</a:t>
            </a:r>
          </a:p>
          <a:p>
            <a:pPr algn="ctr" eaLnBrk="1" hangingPunct="1"/>
            <a:r>
              <a:rPr lang="es-MX" sz="1200" b="1" dirty="0" smtClean="0"/>
              <a:t> Emidio  Márquez Barrientos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V="1">
            <a:off x="4716014" y="3789040"/>
            <a:ext cx="57606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4716015" y="1858444"/>
            <a:ext cx="5741" cy="19305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139951" y="2852936"/>
            <a:ext cx="11636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43708" y="892257"/>
            <a:ext cx="5616624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D</a:t>
            </a:r>
            <a:endParaRPr lang="es-MX" dirty="0"/>
          </a:p>
          <a:p>
            <a:pPr algn="ctr" eaLnBrk="1" hangingPunct="1"/>
            <a:r>
              <a:rPr lang="es-MX" sz="1600" b="1" dirty="0" smtClean="0"/>
              <a:t>C. Diego Alejandro Dávila Méndez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1231" y="1741268"/>
            <a:ext cx="3600450" cy="428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SUBDIRECTOR DE DESARROLLO SOCIAL</a:t>
            </a:r>
          </a:p>
          <a:p>
            <a:pPr algn="ctr" eaLnBrk="1" hangingPunct="1"/>
            <a:r>
              <a:rPr lang="es-MX" sz="1200" b="1" dirty="0" smtClean="0"/>
              <a:t> Bertha Guadalupe Dávila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2313111"/>
            <a:ext cx="3586325" cy="44334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ATENCION AL MIGRANTE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Ángel Sotelo Jaras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515" y="2846385"/>
            <a:ext cx="3600450" cy="40710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Luis Fernando Rodríguez </a:t>
            </a:r>
            <a:r>
              <a:rPr lang="es-MX" sz="1200" b="1" dirty="0"/>
              <a:t>R</a:t>
            </a:r>
            <a:r>
              <a:rPr lang="es-MX" sz="1200" b="1" dirty="0" smtClean="0"/>
              <a:t>odríguez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1704301"/>
            <a:ext cx="3600450" cy="442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COORDINADOR DE PROMOCION SOCIAL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4570653" y="1626064"/>
            <a:ext cx="1346" cy="1888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3931681" y="3514130"/>
            <a:ext cx="1351597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1681" y="2467707"/>
            <a:ext cx="131118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9844" y="2212325"/>
            <a:ext cx="3600450" cy="400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Jesica Ortiz </a:t>
            </a:r>
            <a:r>
              <a:rPr lang="es-MX" sz="1200" b="1" dirty="0" err="1" smtClean="0"/>
              <a:t>Diaz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 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1681" y="2963256"/>
            <a:ext cx="1336355" cy="17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2729566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Joaquina Galván Navarro</a:t>
            </a:r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640" y="3370994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Alma Mireya Rojas Piñón </a:t>
            </a:r>
            <a:endParaRPr lang="es-MX" sz="1200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3278" y="3330690"/>
            <a:ext cx="3600450" cy="484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SOCIAL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Blanca Estela Rodríguez Sandoval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260648"/>
            <a:ext cx="4104456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17974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86514" y="1353145"/>
            <a:ext cx="1" cy="19401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930338" y="2600444"/>
            <a:ext cx="1404883" cy="921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3931681" y="1916832"/>
            <a:ext cx="133943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9313" y="1737953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LA ESCONDIDA</a:t>
            </a:r>
          </a:p>
          <a:p>
            <a:pPr algn="ctr" eaLnBrk="1" hangingPunct="1"/>
            <a:r>
              <a:rPr lang="es-MX" sz="1100" b="1" dirty="0" smtClean="0"/>
              <a:t>Miriam Fernanda Torres Morales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930338" y="3293272"/>
            <a:ext cx="654834" cy="921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Rectangle 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06088" y="1045368"/>
            <a:ext cx="1529134" cy="3077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400" b="1" dirty="0" smtClean="0">
                <a:solidFill>
                  <a:schemeClr val="bg1"/>
                </a:solidFill>
                <a:latin typeface="Berlin Sans FB Demi" pitchFamily="34" charset="0"/>
              </a:rPr>
              <a:t>CCA´S</a:t>
            </a:r>
            <a:endParaRPr lang="es-ES" sz="1400" b="1" dirty="0">
              <a:solidFill>
                <a:schemeClr val="bg1"/>
              </a:solidFill>
              <a:latin typeface="Berlin Sans FB Demi" pitchFamily="34" charset="0"/>
              <a:hlinkClick r:id="rId4" action="ppaction://hlinksldjump"/>
            </a:endParaRPr>
          </a:p>
        </p:txBody>
      </p:sp>
      <p:sp>
        <p:nvSpPr>
          <p:cNvPr id="3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359710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EL TORREON</a:t>
            </a:r>
          </a:p>
          <a:p>
            <a:pPr algn="ctr" eaLnBrk="1" hangingPunct="1"/>
            <a:r>
              <a:rPr lang="es-MX" sz="1100" b="1" dirty="0" smtClean="0"/>
              <a:t> María del Carmen Rodríguez Espinosa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1791" y="2993617"/>
            <a:ext cx="329854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SANTA BARBARA</a:t>
            </a:r>
          </a:p>
          <a:p>
            <a:pPr algn="ctr" eaLnBrk="1" hangingPunct="1"/>
            <a:r>
              <a:rPr lang="es-MX" sz="1100" b="1" dirty="0" smtClean="0"/>
              <a:t> Daniela Contreras Rodríguez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0794" y="1665586"/>
            <a:ext cx="331236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LOCALIDAD IBARRA</a:t>
            </a:r>
          </a:p>
          <a:p>
            <a:pPr algn="ctr" eaLnBrk="1" hangingPunct="1"/>
            <a:r>
              <a:rPr lang="es-MX" sz="1100" b="1" dirty="0" smtClean="0"/>
              <a:t> Gabriela Anabel Ávila Padilla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5222" y="2296338"/>
            <a:ext cx="3321608" cy="499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r>
              <a:rPr lang="es-MX" sz="1100" b="1" dirty="0" smtClean="0"/>
              <a:t>ENCARGADO CCA LOC. LAS TROJES</a:t>
            </a:r>
          </a:p>
          <a:p>
            <a:pPr algn="ctr" eaLnBrk="1" hangingPunct="1"/>
            <a:r>
              <a:rPr lang="es-MX" sz="1100" b="1" dirty="0" smtClean="0"/>
              <a:t> </a:t>
            </a:r>
            <a:r>
              <a:rPr lang="es-MX" sz="1100" b="1" dirty="0" err="1" smtClean="0"/>
              <a:t>Korina</a:t>
            </a:r>
            <a:r>
              <a:rPr lang="es-MX" sz="1100" b="1" dirty="0" smtClean="0"/>
              <a:t> de América Luna Rangel</a:t>
            </a:r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100" b="1" dirty="0" smtClean="0"/>
          </a:p>
          <a:p>
            <a:pPr algn="ctr" eaLnBrk="1" hangingPunct="1"/>
            <a:endParaRPr lang="es-MX" sz="12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82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75220" y="832465"/>
            <a:ext cx="49536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DESARROLLO ECONOMICO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39"/>
            <a:ext cx="1512168" cy="105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3356420"/>
            <a:ext cx="365775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Carla Camacho Martínez</a:t>
            </a:r>
            <a:endParaRPr lang="es-MX" sz="1200" dirty="0"/>
          </a:p>
        </p:txBody>
      </p:sp>
      <p:sp>
        <p:nvSpPr>
          <p:cNvPr id="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696" y="1944036"/>
            <a:ext cx="5832648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Luis Ángel García Contreras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35771" y="456575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Omar Joel Contreras  García</a:t>
            </a:r>
            <a:endParaRPr lang="es-MX" sz="12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3364166"/>
            <a:ext cx="358579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DESARROLLO ECONOMICO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María </a:t>
            </a:r>
            <a:r>
              <a:rPr lang="es-MX" sz="1200" b="1" dirty="0" err="1" smtClean="0"/>
              <a:t>Sulema</a:t>
            </a:r>
            <a:r>
              <a:rPr lang="es-MX" sz="1200" b="1" dirty="0" smtClean="0"/>
              <a:t> Salas Contreras</a:t>
            </a:r>
            <a:endParaRPr lang="es-MX" sz="1200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3837263" y="3688016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99992" y="2657926"/>
            <a:ext cx="0" cy="19078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876489" y="3677863"/>
            <a:ext cx="1411003" cy="631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DESARROLLO EDUCATIVO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DIRECTOR E</a:t>
            </a:r>
          </a:p>
          <a:p>
            <a:pPr algn="ctr" eaLnBrk="1" hangingPunct="1"/>
            <a:r>
              <a:rPr lang="es-MX" sz="1600" b="1" dirty="0" smtClean="0"/>
              <a:t>José Manuel Cavazos Vásquez</a:t>
            </a:r>
            <a:endParaRPr lang="es-ES" sz="16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182429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ADMINISTRATIVO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Ojeda Carranza</a:t>
            </a:r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5236" y="255851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B 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María de la Luz González Hernández</a:t>
            </a:r>
            <a:endParaRPr lang="es-MX" sz="12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967923"/>
            <a:ext cx="3599254" cy="584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b="1" dirty="0" smtClean="0"/>
          </a:p>
          <a:p>
            <a:pPr algn="ctr" eaLnBrk="1" hangingPunct="1"/>
            <a:r>
              <a:rPr lang="es-MX" sz="1200" dirty="0" smtClean="0"/>
              <a:t>ENC. 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4574790" y="1627855"/>
            <a:ext cx="5333" cy="355438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911492" y="2149698"/>
            <a:ext cx="136815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888826" y="2919610"/>
            <a:ext cx="1391078" cy="649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499324" y="4724309"/>
            <a:ext cx="1104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s-MX" sz="1600" b="1" dirty="0"/>
              <a:t>CASSA´S</a:t>
            </a:r>
            <a:endParaRPr lang="es-MX" sz="2000" b="1" dirty="0"/>
          </a:p>
        </p:txBody>
      </p:sp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796" y="56766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Centro Comunitario La Haciendita</a:t>
            </a:r>
          </a:p>
          <a:p>
            <a:pPr algn="ctr" eaLnBrk="1" hangingPunct="1"/>
            <a:r>
              <a:rPr lang="es-MX" sz="1400" b="1" dirty="0" smtClean="0"/>
              <a:t>Vacante </a:t>
            </a:r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473257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BIBLIOTECAS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Luis Ernesto Dávila Armendáriz</a:t>
            </a:r>
            <a:endParaRPr lang="es-MX" sz="12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5444633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María Magdalena Esquivel Esparza</a:t>
            </a:r>
            <a:endParaRPr lang="es-MX" sz="1200" dirty="0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6157515"/>
            <a:ext cx="36082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BIBLIOTECARIO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Eva Martínez </a:t>
            </a:r>
            <a:r>
              <a:rPr lang="es-MX" sz="1200" b="1" dirty="0"/>
              <a:t>G</a:t>
            </a:r>
            <a:r>
              <a:rPr lang="es-MX" sz="1200" b="1" dirty="0" smtClean="0"/>
              <a:t>uerrero</a:t>
            </a:r>
            <a:endParaRPr lang="es-MX" sz="1200" dirty="0"/>
          </a:p>
        </p:txBody>
      </p:sp>
      <p:sp>
        <p:nvSpPr>
          <p:cNvPr id="27" name="Rectángulo 26"/>
          <p:cNvSpPr/>
          <p:nvPr/>
        </p:nvSpPr>
        <p:spPr>
          <a:xfrm>
            <a:off x="6127788" y="4430783"/>
            <a:ext cx="1816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MX" b="1" dirty="0"/>
              <a:t>BIBLIOTECAS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4574790" y="5182237"/>
            <a:ext cx="71270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076" y="3405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r>
              <a:rPr lang="es-MX" sz="1200" dirty="0"/>
              <a:t>C</a:t>
            </a:r>
            <a:r>
              <a:rPr lang="es-MX" sz="1200" dirty="0" smtClean="0"/>
              <a:t> 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Jennifer Alejandra Castillo Piñón</a:t>
            </a:r>
            <a:endParaRPr lang="es-MX" sz="1200" dirty="0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1042" y="2579527"/>
            <a:ext cx="3600450" cy="69315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Ma. Patrosinia Hernández Hernández</a:t>
            </a:r>
            <a:endParaRPr lang="es-MX" sz="1200" dirty="0"/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79644" y="1791763"/>
            <a:ext cx="3600450" cy="6476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Carmen Patricia Mendoza Serna</a:t>
            </a:r>
            <a:endParaRPr lang="es-MX" sz="12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7492" y="336784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EDUCATIVO  </a:t>
            </a:r>
            <a:r>
              <a:rPr lang="es-MX" sz="1200" b="1" dirty="0"/>
              <a:t>D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 Paloma del Sagrario </a:t>
            </a:r>
            <a:r>
              <a:rPr lang="es-MX" sz="1200" b="1" dirty="0"/>
              <a:t>C</a:t>
            </a:r>
            <a:r>
              <a:rPr lang="es-MX" sz="1200" b="1" dirty="0" smtClean="0"/>
              <a:t>ontreras Dávila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"/>
          <p:cNvSpPr>
            <a:spLocks noChangeShapeType="1"/>
          </p:cNvSpPr>
          <p:nvPr/>
        </p:nvSpPr>
        <p:spPr bwMode="auto">
          <a:xfrm flipH="1" flipV="1">
            <a:off x="6948264" y="5085184"/>
            <a:ext cx="0" cy="6480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COMUNICACIÓN SOCIAL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84176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DIRECTOR DE COMUNICACIÓN SOCIAL</a:t>
            </a:r>
            <a:r>
              <a:rPr lang="es-MX" sz="1600" dirty="0" smtClean="0"/>
              <a:t> </a:t>
            </a:r>
            <a:endParaRPr lang="es-MX" sz="1600" dirty="0"/>
          </a:p>
          <a:p>
            <a:pPr algn="ctr" eaLnBrk="1" hangingPunct="1"/>
            <a:r>
              <a:rPr lang="es-MX" b="1" dirty="0" smtClean="0"/>
              <a:t>Lic. Guillermo Salas Ortega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DEPARTAMENTO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T.s.u. José de Jesús Lomelí Flores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96943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A</a:t>
            </a:r>
          </a:p>
          <a:p>
            <a:pPr algn="ctr" eaLnBrk="1" hangingPunct="1"/>
            <a:r>
              <a:rPr lang="es-MX" sz="1200" b="1" dirty="0" err="1"/>
              <a:t>T.s.u</a:t>
            </a:r>
            <a:r>
              <a:rPr lang="es-MX" sz="1200" b="1" dirty="0"/>
              <a:t>. Juan Carlos Galicia Prado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276872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COMUNICACIÓN SOCIAL A </a:t>
            </a:r>
          </a:p>
          <a:p>
            <a:pPr algn="ctr" eaLnBrk="1" hangingPunct="1"/>
            <a:r>
              <a:rPr lang="es-MX" sz="1200" b="1" dirty="0" smtClean="0"/>
              <a:t> </a:t>
            </a:r>
            <a:r>
              <a:rPr lang="es-MX" sz="1200" b="1" dirty="0"/>
              <a:t>Cesar Efrén Ortiz Reyna</a:t>
            </a:r>
            <a:endParaRPr lang="es-MX" sz="1200" dirty="0"/>
          </a:p>
          <a:p>
            <a:pPr algn="ctr" eaLnBrk="1" hangingPunct="1"/>
            <a:endParaRPr lang="es-MX" sz="1200" b="1" dirty="0" smtClean="0"/>
          </a:p>
        </p:txBody>
      </p:sp>
      <p:sp>
        <p:nvSpPr>
          <p:cNvPr id="13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36096" y="5076589"/>
            <a:ext cx="3168352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INFORMATICA </a:t>
            </a:r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20072" y="573325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JEFE DE OFICINA DE INFORMATICA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 Juan Jesús Contreras López</a:t>
            </a:r>
            <a:endParaRPr lang="es-MX" sz="1200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72000" y="3477776"/>
            <a:ext cx="72003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572000" y="5232897"/>
            <a:ext cx="864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851920" y="2564904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572000" y="1628800"/>
            <a:ext cx="0" cy="36170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31" y="308752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COMUNICACIÓN SOCIAL A</a:t>
            </a:r>
          </a:p>
          <a:p>
            <a:pPr algn="ctr" eaLnBrk="1" hangingPunct="1"/>
            <a:r>
              <a:rPr lang="es-MX" sz="1200" b="1" dirty="0" smtClean="0"/>
              <a:t>Paula Cristina Rodríguez </a:t>
            </a:r>
            <a:r>
              <a:rPr lang="es-MX" sz="1200" b="1" dirty="0"/>
              <a:t>S</a:t>
            </a:r>
            <a:r>
              <a:rPr lang="es-MX" sz="1200" b="1" dirty="0" smtClean="0"/>
              <a:t>alinas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CASA DE LA CULTURA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TITULAR CASA DE CULTURA</a:t>
            </a:r>
            <a:endParaRPr lang="es-MX" dirty="0"/>
          </a:p>
          <a:p>
            <a:pPr algn="ctr" eaLnBrk="1" hangingPunct="1"/>
            <a:r>
              <a:rPr lang="es-MX" b="1" dirty="0" smtClean="0"/>
              <a:t>C. José Ramiro Rangel Ortiz  </a:t>
            </a:r>
            <a:endParaRPr lang="es-ES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0" y="203578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B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José Alberto Jiménez</a:t>
            </a:r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2811654"/>
            <a:ext cx="360044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C</a:t>
            </a:r>
          </a:p>
          <a:p>
            <a:pPr algn="ctr" eaLnBrk="1" hangingPunct="1"/>
            <a:r>
              <a:rPr lang="es-MX" sz="1200" b="1" dirty="0" smtClean="0"/>
              <a:t>José David Varela Cabrera</a:t>
            </a:r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7519" y="197160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 A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Noemí de la cruz Carreón</a:t>
            </a:r>
            <a:endParaRPr lang="es-MX" sz="1200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067967" y="3140967"/>
            <a:ext cx="1117983" cy="113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4067968" y="2295455"/>
            <a:ext cx="1117983" cy="108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626591" y="1624084"/>
            <a:ext cx="17418" cy="15282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85952" y="2817227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CULTURAL C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Luis Alberto Martínez </a:t>
            </a:r>
            <a:r>
              <a:rPr lang="es-MX" sz="1200" b="1" dirty="0"/>
              <a:t>M</a:t>
            </a:r>
            <a:r>
              <a:rPr lang="es-MX" sz="1200" b="1" dirty="0" smtClean="0"/>
              <a:t>oreno</a:t>
            </a:r>
            <a:endParaRPr lang="es-MX" sz="12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064740" y="908720"/>
            <a:ext cx="305564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sz="1600" b="1" dirty="0">
                <a:latin typeface="Berlin Sans FB Demi" pitchFamily="34" charset="0"/>
              </a:rPr>
              <a:t>HONORABLE AYUNTAMIENTO</a:t>
            </a:r>
            <a:endParaRPr lang="es-ES" sz="1600" b="1" dirty="0"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36869" name="_s51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60032" y="2420888"/>
            <a:ext cx="3889375" cy="1256978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SINDICATURA</a:t>
            </a:r>
          </a:p>
        </p:txBody>
      </p:sp>
      <p:sp>
        <p:nvSpPr>
          <p:cNvPr id="3687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528" y="2420888"/>
            <a:ext cx="3889375" cy="132898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>
                <a:latin typeface="+mj-lt"/>
              </a:rPr>
              <a:t>REGIDURIA </a:t>
            </a:r>
          </a:p>
        </p:txBody>
      </p:sp>
      <p:sp>
        <p:nvSpPr>
          <p:cNvPr id="36883" name="AutoShape 1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5816" y="4509120"/>
            <a:ext cx="3889375" cy="1689026"/>
          </a:xfrm>
          <a:prstGeom prst="roundRect">
            <a:avLst>
              <a:gd name="adj" fmla="val 18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none" lIns="27416" tIns="13708" rIns="27416" bIns="13708" anchor="ctr"/>
          <a:lstStyle/>
          <a:p>
            <a:pPr algn="ctr" eaLnBrk="1" hangingPunct="1">
              <a:defRPr/>
            </a:pPr>
            <a:r>
              <a:rPr lang="es-MX" b="1" dirty="0"/>
              <a:t>SECRETARIA DEL </a:t>
            </a:r>
          </a:p>
          <a:p>
            <a:pPr algn="ctr" eaLnBrk="1" hangingPunct="1">
              <a:defRPr/>
            </a:pPr>
            <a:r>
              <a:rPr lang="es-MX" b="1" dirty="0"/>
              <a:t>H. AYUNTAMIENTO</a:t>
            </a:r>
          </a:p>
        </p:txBody>
      </p:sp>
      <p:pic>
        <p:nvPicPr>
          <p:cNvPr id="615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352" y="155582"/>
            <a:ext cx="1224136" cy="132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499992" y="1247274"/>
            <a:ext cx="0" cy="326184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4211960" y="3068958"/>
            <a:ext cx="6480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65580" cy="148478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7744" y="260648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TURISMO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691680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908720"/>
            <a:ext cx="5544616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dirty="0" smtClean="0"/>
              <a:t>DIRECTOR E</a:t>
            </a:r>
            <a:endParaRPr lang="es-MX" dirty="0"/>
          </a:p>
          <a:p>
            <a:pPr algn="ctr" eaLnBrk="1" hangingPunct="1"/>
            <a:r>
              <a:rPr lang="es-MX" b="1" dirty="0" smtClean="0"/>
              <a:t>C. Martin Ramírez Rodríguez  </a:t>
            </a:r>
            <a:endParaRPr lang="es-ES" b="1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59371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PROMOTOR DE TURISMO</a:t>
            </a:r>
            <a:endParaRPr lang="es-MX" sz="1200" b="1" dirty="0" smtClean="0"/>
          </a:p>
          <a:p>
            <a:pPr algn="ctr" eaLnBrk="1" hangingPunct="1"/>
            <a:r>
              <a:rPr lang="es-MX" sz="1200" b="1" dirty="0" smtClean="0"/>
              <a:t>Celia Aurelia Puente Aguilar</a:t>
            </a:r>
            <a:endParaRPr lang="es-MX" sz="1200" dirty="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4644009" y="1627855"/>
            <a:ext cx="48" cy="7200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0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409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980" y="208190"/>
            <a:ext cx="1268760" cy="112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72435" y="1172789"/>
            <a:ext cx="4824535" cy="6549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dirty="0"/>
              <a:t> </a:t>
            </a:r>
            <a:r>
              <a:rPr lang="es-MX" sz="1600" dirty="0"/>
              <a:t>DIRECTOR D</a:t>
            </a:r>
          </a:p>
          <a:p>
            <a:pPr algn="ctr" eaLnBrk="1" hangingPunct="1"/>
            <a:r>
              <a:rPr lang="es-MX" b="1" dirty="0"/>
              <a:t>C. </a:t>
            </a:r>
            <a:r>
              <a:rPr lang="es-MX" b="1" dirty="0" smtClean="0"/>
              <a:t>Francisco Javier Navarro Salazar</a:t>
            </a:r>
            <a:endParaRPr lang="es-ES" b="1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0478" y="3665885"/>
            <a:ext cx="3062275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JAIME </a:t>
            </a:r>
            <a:r>
              <a:rPr lang="es-MX" sz="900" b="1" dirty="0"/>
              <a:t>RAMOS VEGA</a:t>
            </a:r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9557" y="4139029"/>
            <a:ext cx="3062275" cy="4460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. </a:t>
            </a:r>
            <a:r>
              <a:rPr lang="es-MX" sz="900" b="1" dirty="0"/>
              <a:t>RODOLFO SÁNCHEZ GARCÍA 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3" y="3671944"/>
            <a:ext cx="2935081" cy="3941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A</a:t>
            </a:r>
          </a:p>
          <a:p>
            <a:pPr algn="ctr" eaLnBrk="1" hangingPunct="1"/>
            <a:r>
              <a:rPr lang="es-MX" sz="900" b="1" dirty="0" smtClean="0"/>
              <a:t>  </a:t>
            </a:r>
            <a:r>
              <a:rPr lang="es-MX" sz="900" b="1" dirty="0"/>
              <a:t>PEDRO ARRONA SALAS</a:t>
            </a:r>
            <a:endParaRPr lang="es-MX" sz="900" dirty="0"/>
          </a:p>
        </p:txBody>
      </p:sp>
      <p:sp>
        <p:nvSpPr>
          <p:cNvPr id="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24096" y="3103156"/>
            <a:ext cx="3055041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LETICIA RAQUEL COLUNGA MARTINEZ</a:t>
            </a:r>
            <a:endParaRPr lang="es-MX" sz="900" dirty="0"/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4174490"/>
            <a:ext cx="2935007" cy="4473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ANTONIO CARRANCO MARTÍNEZ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2928" y="4752057"/>
            <a:ext cx="3076209" cy="4007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SERVICIOS PUBLICOS </a:t>
            </a:r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JUAN </a:t>
            </a:r>
            <a:r>
              <a:rPr lang="es-MX" sz="900" b="1" dirty="0"/>
              <a:t>MANUEL  MARTÍNEZ GUZMÁN</a:t>
            </a:r>
          </a:p>
          <a:p>
            <a:pPr algn="ctr" eaLnBrk="1" hangingPunct="1"/>
            <a:endParaRPr lang="es-MX" sz="900" dirty="0"/>
          </a:p>
          <a:p>
            <a:pPr marL="171450" indent="-171450" algn="ctr"/>
            <a:endParaRPr lang="es-MX" sz="900" b="1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00801" y="5296262"/>
            <a:ext cx="3055041" cy="3836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 smtClean="0"/>
              <a:t>BODEGUERO</a:t>
            </a:r>
            <a:endParaRPr lang="es-MX" sz="900" dirty="0"/>
          </a:p>
          <a:p>
            <a:pPr algn="ctr" eaLnBrk="1" hangingPunct="1"/>
            <a:r>
              <a:rPr lang="es-MX" sz="900" b="1" dirty="0"/>
              <a:t> </a:t>
            </a:r>
            <a:r>
              <a:rPr lang="es-MX" sz="900" b="1" dirty="0" smtClean="0"/>
              <a:t>J </a:t>
            </a:r>
            <a:r>
              <a:rPr lang="es-MX" sz="900" b="1" dirty="0"/>
              <a:t>JESÚS REYNA LÓPEZ</a:t>
            </a:r>
          </a:p>
          <a:p>
            <a:pPr marL="171450" indent="-171450" algn="ctr">
              <a:buAutoNum type="alphaUcPeriod" startAt="3"/>
            </a:pPr>
            <a:endParaRPr lang="es-MX" sz="9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4732676"/>
            <a:ext cx="2958302" cy="4109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CHOFER 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endParaRPr lang="es-MX" sz="900" b="1" dirty="0" smtClean="0"/>
          </a:p>
          <a:p>
            <a:pPr algn="ctr" eaLnBrk="1" hangingPunct="1"/>
            <a:r>
              <a:rPr lang="es-MX" sz="900" b="1" dirty="0" smtClean="0"/>
              <a:t>ENRIQUE </a:t>
            </a:r>
            <a:r>
              <a:rPr lang="es-MX" sz="900" b="1" dirty="0"/>
              <a:t>CARRILLO GARCÍA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9845" y="5811115"/>
            <a:ext cx="3036001" cy="362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AUXILIAR DE BODEGA SP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NÉSTOR PÉREZ FLORES </a:t>
            </a:r>
          </a:p>
          <a:p>
            <a:pPr marL="171450" indent="-171450" algn="ctr"/>
            <a:endParaRPr lang="es-MX" sz="900" b="1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4169617" y="3298195"/>
            <a:ext cx="65123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 flipV="1">
            <a:off x="4179137" y="4348866"/>
            <a:ext cx="641710" cy="961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 flipV="1">
            <a:off x="4499992" y="1827777"/>
            <a:ext cx="0" cy="50066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 flipH="1">
            <a:off x="4179137" y="3844974"/>
            <a:ext cx="665006" cy="52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20848" y="3103156"/>
            <a:ext cx="2958302" cy="448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OPERATIVO DE SERVICIOS</a:t>
            </a:r>
          </a:p>
          <a:p>
            <a:pPr algn="ctr" eaLnBrk="1" hangingPunct="1"/>
            <a:r>
              <a:rPr lang="es-MX" sz="900" b="1" dirty="0" smtClean="0"/>
              <a:t> MARIA MORQUECHO LARA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30885" y="5276888"/>
            <a:ext cx="2960893" cy="39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ROTULISTA</a:t>
            </a:r>
          </a:p>
          <a:p>
            <a:pPr algn="ctr" eaLnBrk="1" hangingPunct="1"/>
            <a:r>
              <a:rPr lang="es-MX" sz="900" b="1" dirty="0" smtClean="0"/>
              <a:t>Vacante</a:t>
            </a:r>
            <a:endParaRPr lang="es-MX" sz="900" b="1" dirty="0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44142" y="5810118"/>
            <a:ext cx="2960893" cy="3639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BODEGA SP</a:t>
            </a:r>
          </a:p>
          <a:p>
            <a:pPr algn="ctr" eaLnBrk="1" hangingPunct="1"/>
            <a:r>
              <a:rPr lang="es-MX" sz="900" b="1" dirty="0" smtClean="0"/>
              <a:t>JOSÉ </a:t>
            </a:r>
            <a:r>
              <a:rPr lang="es-MX" sz="900" b="1" dirty="0"/>
              <a:t>LÓPEZ ARRONA</a:t>
            </a:r>
            <a:endParaRPr lang="es-MX" sz="900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4169617" y="4953238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99792" y="260648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2" y="2341280"/>
            <a:ext cx="3816424" cy="453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200" dirty="0" smtClean="0"/>
              <a:t>SUBDIRECTOR DE SERVICIOS PUBLICOS</a:t>
            </a:r>
            <a:endParaRPr lang="es-MX" sz="1200" dirty="0"/>
          </a:p>
          <a:p>
            <a:pPr algn="ctr" eaLnBrk="1" hangingPunct="1"/>
            <a:r>
              <a:rPr lang="es-MX" sz="1200" b="1" dirty="0" smtClean="0"/>
              <a:t>Guillermo Palomo Navarro</a:t>
            </a:r>
            <a:endParaRPr lang="es-MX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4499992" y="2794304"/>
            <a:ext cx="0" cy="31978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 flipV="1">
            <a:off x="4169617" y="5485576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5842" y="5992115"/>
            <a:ext cx="651230" cy="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82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308" y="231224"/>
            <a:ext cx="1268760" cy="10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7" y="1818478"/>
            <a:ext cx="2676322" cy="4247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 C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MANUEL PÉREZ MARTÍNEZ</a:t>
            </a:r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776406"/>
            <a:ext cx="2700338" cy="35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EDMUNDO </a:t>
            </a:r>
            <a:r>
              <a:rPr lang="es-MX" sz="900" b="1" dirty="0"/>
              <a:t>ORTA GASPAR</a:t>
            </a:r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3257155"/>
            <a:ext cx="2700338" cy="434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TITO SALAS MACIAS</a:t>
            </a:r>
            <a:endParaRPr lang="es-MX" sz="900" dirty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305011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NOÉL PEREZ PEREZ</a:t>
            </a:r>
            <a:endParaRPr lang="es-MX" sz="9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890" y="1823131"/>
            <a:ext cx="2673297" cy="4036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OPERADOR  B</a:t>
            </a:r>
          </a:p>
          <a:p>
            <a:pPr algn="ctr" eaLnBrk="1" hangingPunct="1"/>
            <a:r>
              <a:rPr lang="es-MX" sz="900" b="1" dirty="0"/>
              <a:t>BONIFACIO MENDOZA RANGEL </a:t>
            </a:r>
            <a:endParaRPr lang="es-MX" sz="9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326677"/>
            <a:ext cx="2673335" cy="385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PABLO NAVARRO PRADO</a:t>
            </a:r>
            <a:endParaRPr lang="es-MX" sz="900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4028" y="2337067"/>
            <a:ext cx="2700338" cy="356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ALBAÑIL</a:t>
            </a:r>
          </a:p>
          <a:p>
            <a:pPr algn="ctr" eaLnBrk="1" hangingPunct="1"/>
            <a:r>
              <a:rPr lang="es-MX" sz="900" b="1" dirty="0" smtClean="0"/>
              <a:t> MAURO BANDA SILVA</a:t>
            </a:r>
            <a:endParaRPr lang="es-MX" sz="900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4579452" y="1105677"/>
            <a:ext cx="0" cy="40122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4116186" y="2013610"/>
            <a:ext cx="899851" cy="129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>
            <a:off x="4114482" y="2934456"/>
            <a:ext cx="1160998" cy="124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4127351" y="2496885"/>
            <a:ext cx="888684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4033592" y="3491890"/>
            <a:ext cx="95813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4116750" y="3973767"/>
            <a:ext cx="874976" cy="2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91727" y="2768014"/>
            <a:ext cx="2700338" cy="3842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SERVICIOS PUBLICOS </a:t>
            </a:r>
            <a:r>
              <a:rPr lang="es-MX" sz="900" dirty="0" smtClean="0"/>
              <a:t>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MANUEL GOMEZ GONZALEZ</a:t>
            </a:r>
            <a:endParaRPr lang="es-MX" sz="9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 flipV="1">
            <a:off x="4151660" y="4488513"/>
            <a:ext cx="1139150" cy="583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822726"/>
            <a:ext cx="2700338" cy="387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JOSÉ CRUZ FLORES FLORES</a:t>
            </a:r>
            <a:endParaRPr lang="es-MX" sz="900" dirty="0"/>
          </a:p>
        </p:txBody>
      </p:sp>
      <p:sp>
        <p:nvSpPr>
          <p:cNvPr id="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697" y="3324034"/>
            <a:ext cx="2672653" cy="40352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MARTIN SANDOVAL MORQUECHO</a:t>
            </a:r>
            <a:endParaRPr lang="es-MX" sz="900" dirty="0"/>
          </a:p>
        </p:txBody>
      </p:sp>
      <p:sp>
        <p:nvSpPr>
          <p:cNvPr id="4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1148" y="2791058"/>
            <a:ext cx="2700338" cy="4425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/>
              <a:t>ANTONIO DÁVILA PÉREZ</a:t>
            </a:r>
            <a:endParaRPr lang="es-MX" sz="900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32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04447" y="1105677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31041" y="4266614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MANUEL GONZALEZ</a:t>
            </a:r>
            <a:endParaRPr lang="es-MX" sz="900" dirty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16035" y="4819730"/>
            <a:ext cx="2700338" cy="4090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SANTOS CANTERO ROSAS</a:t>
            </a:r>
            <a:endParaRPr lang="es-MX" sz="900" dirty="0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H="1" flipV="1">
            <a:off x="4151660" y="5027619"/>
            <a:ext cx="840066" cy="128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64192" y="4825998"/>
            <a:ext cx="2687468" cy="410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AUXILIAR DE SERVICIOS PUBLICOS </a:t>
            </a:r>
            <a:r>
              <a:rPr lang="es-MX" sz="900" dirty="0" smtClean="0"/>
              <a:t>B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MARIA DE ROSARIO BALLEZA </a:t>
            </a:r>
            <a:r>
              <a:rPr lang="es-MX" sz="900" b="1" dirty="0" err="1" smtClean="0"/>
              <a:t>BALLEZA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36702839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4630" y="3586472"/>
            <a:ext cx="202258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RASTRO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1740652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4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2497" y="1798068"/>
            <a:ext cx="2045940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MERCADO  </a:t>
            </a:r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402886"/>
            <a:ext cx="3132348" cy="3368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VETERINARIO</a:t>
            </a:r>
          </a:p>
          <a:p>
            <a:pPr algn="ctr" eaLnBrk="1" hangingPunct="1"/>
            <a:r>
              <a:rPr lang="es-MX" sz="900" b="1" dirty="0"/>
              <a:t>LIC.  RICARDO ELIUT SALAS ORTEGA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26006" y="289173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RASTRO</a:t>
            </a:r>
          </a:p>
          <a:p>
            <a:pPr algn="ctr" eaLnBrk="1" hangingPunct="1"/>
            <a:r>
              <a:rPr lang="es-MX" sz="900" b="1" dirty="0" smtClean="0"/>
              <a:t>OSWALDO MOTA HERNANDEZ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4695" y="3465026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A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MARTIN SANDOVAL CAMPOS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012" y="4083884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AUX DE RASTRO   A</a:t>
            </a:r>
          </a:p>
          <a:p>
            <a:pPr algn="ctr" eaLnBrk="1" hangingPunct="1"/>
            <a:r>
              <a:rPr lang="es-MX" sz="900" b="1" dirty="0" smtClean="0"/>
              <a:t>LIBORIO LOZANO GARCIA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0550" y="467797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CHOFER   B</a:t>
            </a:r>
          </a:p>
          <a:p>
            <a:pPr algn="ctr" eaLnBrk="1" hangingPunct="1"/>
            <a:r>
              <a:rPr lang="es-MX" sz="900" b="1" dirty="0" smtClean="0"/>
              <a:t>JUAN MANUEL HERNANDEZ SILVA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3681" y="531921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CHOFER F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JUAN CARDONA RANGEL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488437" y="2496862"/>
            <a:ext cx="1137570" cy="10896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488436" y="3024163"/>
            <a:ext cx="1143463" cy="70187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515439" y="3694520"/>
            <a:ext cx="1110568" cy="325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5439" y="3826063"/>
            <a:ext cx="1182350" cy="99478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3527213" y="3765570"/>
            <a:ext cx="1152799" cy="4087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3488437" y="1933337"/>
            <a:ext cx="1124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572" y="354828"/>
            <a:ext cx="1137843" cy="97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515439" y="3932722"/>
            <a:ext cx="1188242" cy="16293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3010" y="1731913"/>
            <a:ext cx="3132348" cy="3237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900" dirty="0"/>
              <a:t>ADMINISTRADOR DE MERCADO</a:t>
            </a:r>
          </a:p>
          <a:p>
            <a:pPr algn="ctr" eaLnBrk="1" hangingPunct="1"/>
            <a:r>
              <a:rPr lang="es-MX" sz="900" b="1" dirty="0"/>
              <a:t>C. Juan Manuel Macías Solís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19508" y="1368249"/>
            <a:ext cx="3132348" cy="6874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/>
          </a:p>
          <a:p>
            <a:pPr algn="ctr" eaLnBrk="1" hangingPunct="1"/>
            <a:r>
              <a:rPr lang="es-MX" sz="1200" dirty="0"/>
              <a:t>ADMINISTRADOR DE MERCADO</a:t>
            </a:r>
          </a:p>
          <a:p>
            <a:pPr algn="ctr" eaLnBrk="1" hangingPunct="1"/>
            <a:r>
              <a:rPr lang="es-MX" sz="1200" b="1" dirty="0" smtClean="0"/>
              <a:t>Rafael Salas Méndez</a:t>
            </a:r>
            <a:endParaRPr lang="es-MX" sz="900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476162" cy="1141096"/>
          </a:xfrm>
          <a:prstGeom prst="rect">
            <a:avLst/>
          </a:prstGeom>
        </p:spPr>
      </p:pic>
      <p:sp>
        <p:nvSpPr>
          <p:cNvPr id="26" name="Rectangle 1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16923" y="627314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</p:spTree>
    <p:extLst>
      <p:ext uri="{BB962C8B-B14F-4D97-AF65-F5344CB8AC3E}">
        <p14:creationId xmlns:p14="http://schemas.microsoft.com/office/powerpoint/2010/main" val="28641478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6514932" y="1498664"/>
            <a:ext cx="0" cy="24836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059830" y="1498665"/>
            <a:ext cx="1" cy="241477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70892" y="804232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PANTEONES   </a:t>
            </a:r>
          </a:p>
        </p:txBody>
      </p:sp>
      <p:sp>
        <p:nvSpPr>
          <p:cNvPr id="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JEFE DE OFICINA </a:t>
            </a:r>
          </a:p>
          <a:p>
            <a:pPr algn="ctr" eaLnBrk="1" hangingPunct="1"/>
            <a:r>
              <a:rPr lang="es-MX" sz="900" b="1" dirty="0" smtClean="0"/>
              <a:t>GUSTAVO HERIBERTO SERRANO CORTES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1498665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ESCONDIDA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VICENTE LOPEZ RUIZ</a:t>
            </a:r>
            <a:endParaRPr lang="es-MX" sz="900" b="1" dirty="0"/>
          </a:p>
        </p:txBody>
      </p:sp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6912" y="217921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J BRUNO RODRIGUEZ LOMELI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8" y="2791307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COMUNIDAD </a:t>
            </a:r>
            <a:r>
              <a:rPr lang="es-MX" sz="900" dirty="0" smtClean="0"/>
              <a:t>IBARRA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EMILIANO ESPINOSA CONTERAS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4870953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ELECTRICISTA  </a:t>
            </a:r>
            <a:r>
              <a:rPr lang="es-MX" sz="900" dirty="0" smtClean="0"/>
              <a:t>A</a:t>
            </a:r>
          </a:p>
          <a:p>
            <a:pPr algn="ctr" eaLnBrk="1" hangingPunct="1"/>
            <a:r>
              <a:rPr lang="es-MX" sz="900" dirty="0" smtClean="0"/>
              <a:t>JOSE ANGEL AGUILAR LARA</a:t>
            </a:r>
            <a:endParaRPr lang="es-MX" sz="9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00325" y="5483009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endParaRPr lang="es-MX" sz="900" dirty="0" smtClean="0"/>
          </a:p>
          <a:p>
            <a:pPr algn="ctr" eaLnBrk="1" hangingPunct="1"/>
            <a:r>
              <a:rPr lang="es-MX" sz="900" dirty="0" smtClean="0"/>
              <a:t>ELECTRICISTA  B 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JORGE ALBERTO ESPINOZA GUERRA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9" name="Rectangl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76" y="5207307"/>
            <a:ext cx="2646294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ALUMBRADO   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3511490" y="5100977"/>
            <a:ext cx="688835" cy="29099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511490" y="5430927"/>
            <a:ext cx="688835" cy="31264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1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258" y="260648"/>
            <a:ext cx="1134126" cy="10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64777" y="164173"/>
            <a:ext cx="3816424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SERVICIOS PUBLICOS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656184" cy="1224136"/>
          </a:xfrm>
          <a:prstGeom prst="rect">
            <a:avLst/>
          </a:prstGeom>
        </p:spPr>
      </p:pic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227818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MUNICIPAL </a:t>
            </a:r>
          </a:p>
          <a:p>
            <a:pPr algn="ctr" eaLnBrk="1" hangingPunct="1"/>
            <a:r>
              <a:rPr lang="es-MX" sz="900" b="1" dirty="0" smtClean="0"/>
              <a:t> </a:t>
            </a:r>
            <a:r>
              <a:rPr lang="es-MX" sz="900" b="1" dirty="0"/>
              <a:t>FRANCISCO JAVIER CORTES CLETO </a:t>
            </a:r>
          </a:p>
          <a:p>
            <a:pPr algn="ctr" eaLnBrk="1" hangingPunct="1"/>
            <a:endParaRPr lang="es-MX" sz="9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35503" y="2884530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/>
              <a:t>PANTEONERO </a:t>
            </a:r>
            <a:r>
              <a:rPr lang="es-MX" sz="900" dirty="0" smtClean="0"/>
              <a:t>COMUNIDAD LA HACIENDITA 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JOSE GUADALUPE MORENO ROSALES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29094" y="3523451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AUXILIAR PANTEON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 ALFREDO ESTRADA IBARRA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93656" y="3511132"/>
            <a:ext cx="3132348" cy="485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900" dirty="0" smtClean="0"/>
              <a:t>PANTEONERO COMUNIDAD SANTA BARBARA</a:t>
            </a:r>
            <a:endParaRPr lang="es-MX" sz="900" dirty="0"/>
          </a:p>
          <a:p>
            <a:pPr algn="ctr" eaLnBrk="1" hangingPunct="1"/>
            <a:r>
              <a:rPr lang="es-MX" sz="900" b="1" dirty="0" smtClean="0"/>
              <a:t>MARTIN ROBLEDO MUÑIZ</a:t>
            </a:r>
            <a:endParaRPr lang="es-MX" sz="900" b="1" dirty="0"/>
          </a:p>
          <a:p>
            <a:pPr algn="ctr" eaLnBrk="1" hangingPunct="1"/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190922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217" cy="103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3047127"/>
            <a:ext cx="3693086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CHOFER DE PIPA B </a:t>
            </a:r>
          </a:p>
          <a:p>
            <a:pPr algn="ctr" eaLnBrk="1" hangingPunct="1"/>
            <a:r>
              <a:rPr lang="es-MX" sz="1200" b="1" dirty="0" smtClean="0"/>
              <a:t> ISMAEL CEDILLO LIRA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4088" y="21690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VIVERO A</a:t>
            </a:r>
          </a:p>
          <a:p>
            <a:pPr algn="ctr" eaLnBrk="1" hangingPunct="1"/>
            <a:r>
              <a:rPr lang="es-MX" sz="1200" b="1" dirty="0" smtClean="0"/>
              <a:t>José Pilar </a:t>
            </a:r>
            <a:r>
              <a:rPr lang="es-MX" sz="1200" b="1" dirty="0" err="1" smtClean="0"/>
              <a:t>Urtado</a:t>
            </a:r>
            <a:r>
              <a:rPr lang="es-MX" sz="1200" b="1" dirty="0" smtClean="0"/>
              <a:t> Manríquez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494" y="2202447"/>
            <a:ext cx="3672433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DEL VIVERO  </a:t>
            </a:r>
          </a:p>
          <a:p>
            <a:pPr algn="ctr" eaLnBrk="1" hangingPunct="1"/>
            <a:r>
              <a:rPr lang="es-MX" sz="1200" b="1" dirty="0" smtClean="0"/>
              <a:t> Rosario Lomelí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2364" y="3841842"/>
            <a:ext cx="36649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PIPAS AREAS VERDES</a:t>
            </a:r>
          </a:p>
          <a:p>
            <a:pPr algn="ctr" eaLnBrk="1" hangingPunct="1"/>
            <a:r>
              <a:rPr lang="es-MX" sz="1200" b="1" dirty="0" smtClean="0"/>
              <a:t> JOSE DE JESUS PUENTE LOPEZ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31201" y="1168596"/>
            <a:ext cx="4953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600" dirty="0" smtClean="0"/>
              <a:t>DIRECTOR D</a:t>
            </a:r>
          </a:p>
          <a:p>
            <a:pPr algn="ctr" eaLnBrk="1" hangingPunct="1"/>
            <a:r>
              <a:rPr lang="es-MX" sz="1600" b="1" dirty="0" smtClean="0"/>
              <a:t>C. Pedro Jorge Pérez Villa</a:t>
            </a:r>
            <a:endParaRPr lang="es-MX" sz="16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4551346" y="1816296"/>
            <a:ext cx="18448" cy="236860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3916907" y="2492895"/>
            <a:ext cx="655092" cy="464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4572000" y="2492896"/>
            <a:ext cx="792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23928" y="3356715"/>
            <a:ext cx="711314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572000" y="3356715"/>
            <a:ext cx="72008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>
            <a:off x="3923928" y="4184898"/>
            <a:ext cx="68407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569794" y="4184898"/>
            <a:ext cx="382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1201" y="707202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ECOLOGIA 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9670" y="3047127"/>
            <a:ext cx="367993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ALBAÑIL</a:t>
            </a:r>
          </a:p>
          <a:p>
            <a:pPr algn="ctr" eaLnBrk="1" hangingPunct="1"/>
            <a:r>
              <a:rPr lang="es-MX" sz="1200" b="1" dirty="0" smtClean="0"/>
              <a:t> J SOCORRO SALAS MACIAS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LIMPIA MUNICIPAL 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37215" cy="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E</a:t>
            </a:r>
          </a:p>
          <a:p>
            <a:pPr algn="ctr" eaLnBrk="1" hangingPunct="1"/>
            <a:r>
              <a:rPr lang="es-MX" sz="1200" b="1" dirty="0" smtClean="0"/>
              <a:t> José Bueno Pérez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A  </a:t>
            </a:r>
          </a:p>
          <a:p>
            <a:pPr algn="ctr" eaLnBrk="1" hangingPunct="1"/>
            <a:r>
              <a:rPr lang="es-MX" sz="1200" b="1" dirty="0" smtClean="0"/>
              <a:t> Alejandro Contreras Torres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B </a:t>
            </a:r>
          </a:p>
          <a:p>
            <a:pPr algn="ctr" eaLnBrk="1" hangingPunct="1"/>
            <a:r>
              <a:rPr lang="es-MX" sz="1200" b="1" dirty="0" smtClean="0"/>
              <a:t>José Ignacio Aranda Juárez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6234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  <a:p>
            <a:pPr algn="ctr" eaLnBrk="1" hangingPunct="1"/>
            <a:r>
              <a:rPr lang="es-MX" sz="1200" b="1" dirty="0" smtClean="0"/>
              <a:t>Erasmo Becerra García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Fortino González Sandoval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D 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Juan Bautista Morquecho Lara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Hilario Segura Martínez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  <a:r>
              <a:rPr lang="es-MX" sz="1200" b="1" dirty="0" smtClean="0"/>
              <a:t> Leonardo Martínez Sandoval  </a:t>
            </a:r>
            <a:endParaRPr lang="es-MX" sz="1200" dirty="0"/>
          </a:p>
          <a:p>
            <a:pPr algn="ctr" eaLnBrk="1" hangingPunct="1"/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370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CHOFER COMPACTADOR A</a:t>
            </a:r>
          </a:p>
          <a:p>
            <a:pPr algn="ctr" eaLnBrk="1" hangingPunct="1"/>
            <a:r>
              <a:rPr lang="es-MX" sz="1200" b="1" dirty="0" smtClean="0"/>
              <a:t> José Morquecho rosas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RECOLECTOR DE BASURA B   </a:t>
            </a:r>
          </a:p>
          <a:p>
            <a:pPr algn="ctr" eaLnBrk="1" hangingPunct="1"/>
            <a:r>
              <a:rPr lang="es-MX" sz="1200" b="1" dirty="0" smtClean="0"/>
              <a:t>J. Carmen Colunga Collazo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RECOLECTOR DE BASURA B </a:t>
            </a:r>
          </a:p>
          <a:p>
            <a:pPr algn="ctr" eaLnBrk="1" hangingPunct="1"/>
            <a:r>
              <a:rPr lang="es-MX" sz="1200" b="1" dirty="0" smtClean="0"/>
              <a:t>J Jesús Zambrano Hernández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</a:t>
            </a:r>
            <a:r>
              <a:rPr lang="es-MX" sz="1200" dirty="0"/>
              <a:t>B</a:t>
            </a:r>
            <a:endParaRPr lang="es-MX" sz="1200" dirty="0" smtClean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RECOLECTOR DE BASURA B</a:t>
            </a:r>
          </a:p>
          <a:p>
            <a:pPr algn="ctr" eaLnBrk="1" hangingPunct="1"/>
            <a:r>
              <a:rPr lang="es-MX" sz="1200" b="1" dirty="0" smtClean="0"/>
              <a:t> Juan José Rodríguez Lomelí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SUPERVISOR DE RESIDUOS </a:t>
            </a:r>
          </a:p>
          <a:p>
            <a:pPr algn="ctr" eaLnBrk="1" hangingPunct="1"/>
            <a:r>
              <a:rPr lang="es-MX" sz="1200" b="1" dirty="0" smtClean="0"/>
              <a:t>Vacante</a:t>
            </a:r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Jaime Guadalupe Dávila Tavares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RECOLECTOR DE BASURA B</a:t>
            </a:r>
          </a:p>
          <a:p>
            <a:pPr algn="ctr" eaLnBrk="1" hangingPunct="1"/>
            <a:r>
              <a:rPr lang="es-MX" sz="1200" b="1" dirty="0" smtClean="0"/>
              <a:t> Sergio Jasso Robledo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BARRENDERAS</a:t>
            </a:r>
          </a:p>
          <a:p>
            <a:pPr algn="ctr" eaLnBrk="1" hangingPunct="1"/>
            <a:r>
              <a:rPr lang="es-MX" sz="1200" b="1" dirty="0" smtClean="0"/>
              <a:t> Ma. San Juana Guerra Cardona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1" y="4981433"/>
            <a:ext cx="667110" cy="15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9" y="188639"/>
            <a:ext cx="1512168" cy="9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15550"/>
      </p:ext>
    </p:extLst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2811" y="570833"/>
            <a:ext cx="49536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BARRENDERAS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04203" cy="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4226" y="2854701"/>
            <a:ext cx="3698298" cy="407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Rosa María González Galicia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3348403"/>
            <a:ext cx="3700522" cy="3795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José Luis Dávila Macías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2290320"/>
            <a:ext cx="3694750" cy="472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Cecilia Dávila Aranda</a:t>
            </a:r>
            <a:endParaRPr lang="es-MX" sz="1200" dirty="0"/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289083"/>
            <a:ext cx="3600450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Abraham Rodríguez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9787" y="4776180"/>
            <a:ext cx="3702737" cy="4053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Teresa Morquecho Rosas</a:t>
            </a:r>
          </a:p>
        </p:txBody>
      </p:sp>
      <p:sp>
        <p:nvSpPr>
          <p:cNvPr id="1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5258904"/>
            <a:ext cx="3714044" cy="4111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dirty="0" smtClean="0"/>
              <a:t>  </a:t>
            </a:r>
            <a:r>
              <a:rPr lang="es-MX" sz="1200" b="1" dirty="0" smtClean="0"/>
              <a:t>J. Ascensión Zúñiga Méndez 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802562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Gloria Mendoza Sandoval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2317705"/>
            <a:ext cx="3600450" cy="3803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 </a:t>
            </a:r>
          </a:p>
          <a:p>
            <a:pPr algn="ctr" eaLnBrk="1" hangingPunct="1"/>
            <a:r>
              <a:rPr lang="es-MX" sz="1200" b="1" dirty="0" smtClean="0"/>
              <a:t>Adela Morquecho Rosas 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7774" y="1766535"/>
            <a:ext cx="3748159" cy="4456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Antonio Negrete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1" y="3787629"/>
            <a:ext cx="3714045" cy="3687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Rodríguez Medina</a:t>
            </a:r>
          </a:p>
        </p:txBody>
      </p:sp>
      <p:sp>
        <p:nvSpPr>
          <p:cNvPr id="1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6073" y="1774331"/>
            <a:ext cx="3600450" cy="409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BARRENDERA </a:t>
            </a:r>
          </a:p>
          <a:p>
            <a:pPr algn="ctr" eaLnBrk="1" hangingPunct="1"/>
            <a:r>
              <a:rPr lang="es-MX" sz="1200" b="1" dirty="0" smtClean="0"/>
              <a:t> Tomasa Martínez Mendoza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 flipV="1">
            <a:off x="4644006" y="1412776"/>
            <a:ext cx="2" cy="40512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3995934" y="1412776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2002" y="4252965"/>
            <a:ext cx="3714045" cy="39874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 BARRENDERA</a:t>
            </a:r>
          </a:p>
          <a:p>
            <a:pPr algn="ctr" eaLnBrk="1" hangingPunct="1"/>
            <a:r>
              <a:rPr lang="es-MX" sz="1200" b="1" dirty="0" smtClean="0"/>
              <a:t> Ramona Godínez Soto</a:t>
            </a:r>
          </a:p>
        </p:txBody>
      </p:sp>
      <p:sp>
        <p:nvSpPr>
          <p:cNvPr id="3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4860" y="1289083"/>
            <a:ext cx="3731075" cy="3983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Amelia Méndez Veloz</a:t>
            </a:r>
          </a:p>
          <a:p>
            <a:pPr algn="ctr" eaLnBrk="1" hangingPunct="1"/>
            <a:endParaRPr lang="es-MX" sz="1200" dirty="0" smtClean="0"/>
          </a:p>
        </p:txBody>
      </p:sp>
      <p:sp>
        <p:nvSpPr>
          <p:cNvPr id="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31751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Romualda Zamarripa Contreras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3832474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Juan Manuel Hernández Silva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3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9085" y="4347430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María del Roció Sánchez Gómez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3942522" y="3051888"/>
            <a:ext cx="1313548" cy="883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H="1" flipV="1">
            <a:off x="4013937" y="1988840"/>
            <a:ext cx="12601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3956044" y="2492894"/>
            <a:ext cx="1300026" cy="735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 flipH="1" flipV="1">
            <a:off x="3942524" y="3501008"/>
            <a:ext cx="1313546" cy="1091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3956044" y="3972027"/>
            <a:ext cx="1293152" cy="20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H="1">
            <a:off x="3959480" y="4980037"/>
            <a:ext cx="1296589" cy="290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 flipV="1">
            <a:off x="3962916" y="4452541"/>
            <a:ext cx="1326168" cy="1378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 flipV="1">
            <a:off x="3942523" y="5440344"/>
            <a:ext cx="694611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3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68023" y="4902188"/>
            <a:ext cx="3600450" cy="41041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BARRENDERA</a:t>
            </a:r>
          </a:p>
          <a:p>
            <a:pPr algn="ctr" eaLnBrk="1" hangingPunct="1"/>
            <a:r>
              <a:rPr lang="es-MX" sz="1200" b="1" dirty="0" smtClean="0"/>
              <a:t> Ma. de la Cruz Mendoza Veloz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5" y="-331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9668"/>
      </p:ext>
    </p:extLst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4402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4302950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J. Carmen Cleto Estrada</a:t>
            </a:r>
            <a:endParaRPr lang="es-MX" sz="12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3439035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A</a:t>
            </a:r>
          </a:p>
          <a:p>
            <a:pPr algn="ctr" eaLnBrk="1" hangingPunct="1"/>
            <a:r>
              <a:rPr lang="es-MX" sz="1200" b="1" dirty="0" smtClean="0"/>
              <a:t>Eduardo Méndez Salazar</a:t>
            </a:r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8588" y="5121374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Rogelio Gómez González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252908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B</a:t>
            </a:r>
          </a:p>
          <a:p>
            <a:pPr algn="ctr" eaLnBrk="1" hangingPunct="1"/>
            <a:r>
              <a:rPr lang="es-MX" sz="1200" b="1" dirty="0" smtClean="0"/>
              <a:t>Carlos Martínez</a:t>
            </a:r>
            <a:endParaRPr lang="es-MX" sz="1200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1520" y="1736998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SUPERVISOR DE JARDINERIA A</a:t>
            </a:r>
          </a:p>
          <a:p>
            <a:pPr algn="ctr" eaLnBrk="1" hangingPunct="1"/>
            <a:r>
              <a:rPr lang="es-MX" sz="1200" b="1" dirty="0" smtClean="0"/>
              <a:t> Lázaro Prado </a:t>
            </a:r>
            <a:r>
              <a:rPr lang="es-MX" sz="1200" b="1" dirty="0" err="1" smtClean="0"/>
              <a:t>Arechar</a:t>
            </a:r>
            <a:endParaRPr lang="es-MX" sz="1200" dirty="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3851920" y="3717032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51920" y="4509120"/>
            <a:ext cx="147290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9038" y="6237312"/>
            <a:ext cx="154505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V="1">
            <a:off x="4499992" y="2060848"/>
            <a:ext cx="36004" cy="4176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08979" y="5088463"/>
            <a:ext cx="352871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LAS TROJES</a:t>
            </a:r>
          </a:p>
          <a:p>
            <a:pPr algn="ctr" eaLnBrk="1" hangingPunct="1"/>
            <a:r>
              <a:rPr lang="es-MX" sz="1200" b="1" dirty="0" smtClean="0"/>
              <a:t>Juan Bernardino Mendoza Jasso</a:t>
            </a:r>
            <a:r>
              <a:rPr lang="es-MX" sz="1200" dirty="0" smtClean="0"/>
              <a:t> </a:t>
            </a:r>
          </a:p>
        </p:txBody>
      </p:sp>
      <p:sp>
        <p:nvSpPr>
          <p:cNvPr id="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2485975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HACIENDITA</a:t>
            </a:r>
          </a:p>
          <a:p>
            <a:pPr algn="ctr" eaLnBrk="1" hangingPunct="1"/>
            <a:r>
              <a:rPr lang="es-MX" sz="1200" b="1" dirty="0" smtClean="0"/>
              <a:t>Ma. Consuelo Guerra Ruiz</a:t>
            </a:r>
            <a:endParaRPr lang="es-MX" sz="1200" b="1" dirty="0"/>
          </a:p>
        </p:txBody>
      </p:sp>
      <p:sp>
        <p:nvSpPr>
          <p:cNvPr id="2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5312" y="3306739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ENC.JARDIN B IBARRA</a:t>
            </a:r>
          </a:p>
          <a:p>
            <a:pPr algn="ctr" eaLnBrk="1" hangingPunct="1"/>
            <a:r>
              <a:rPr lang="es-MX" sz="1200" b="1" dirty="0" smtClean="0"/>
              <a:t>J. Trinidad </a:t>
            </a:r>
            <a:r>
              <a:rPr lang="es-MX" sz="1200" b="1" dirty="0" err="1" smtClean="0"/>
              <a:t>Almendariz</a:t>
            </a:r>
            <a:r>
              <a:rPr lang="es-MX" sz="1200" b="1" dirty="0" smtClean="0"/>
              <a:t> Estrada</a:t>
            </a:r>
            <a:endParaRPr lang="es-MX" sz="1200" b="1" dirty="0"/>
          </a:p>
        </p:txBody>
      </p:sp>
      <p:sp>
        <p:nvSpPr>
          <p:cNvPr id="2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4204819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GACHUPINES</a:t>
            </a:r>
          </a:p>
          <a:p>
            <a:pPr algn="ctr" eaLnBrk="1" hangingPunct="1"/>
            <a:r>
              <a:rPr lang="es-MX" sz="1200" b="1" dirty="0" smtClean="0"/>
              <a:t>J. Gabriel Olvera</a:t>
            </a:r>
            <a:endParaRPr lang="es-MX" sz="1200" b="1" dirty="0"/>
          </a:p>
        </p:txBody>
      </p:sp>
      <p:sp>
        <p:nvSpPr>
          <p:cNvPr id="32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843808" y="702359"/>
            <a:ext cx="3744416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  </a:t>
            </a:r>
          </a:p>
        </p:txBody>
      </p:sp>
      <p:sp>
        <p:nvSpPr>
          <p:cNvPr id="2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5885446"/>
            <a:ext cx="351286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LA TINAJA</a:t>
            </a:r>
          </a:p>
          <a:p>
            <a:pPr algn="ctr" eaLnBrk="1" hangingPunct="1"/>
            <a:r>
              <a:rPr lang="es-MX" sz="1200" b="1" dirty="0" smtClean="0"/>
              <a:t>Roberto quintero Vargas</a:t>
            </a:r>
            <a:endParaRPr lang="es-MX" sz="1200" b="1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4303" y="5885446"/>
            <a:ext cx="360045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JARDINERO B</a:t>
            </a:r>
          </a:p>
          <a:p>
            <a:pPr algn="ctr" eaLnBrk="1" hangingPunct="1"/>
            <a:r>
              <a:rPr lang="es-MX" sz="1200" b="1" dirty="0" smtClean="0"/>
              <a:t>Ignacio Becerra </a:t>
            </a:r>
            <a:r>
              <a:rPr lang="es-MX" sz="1200" b="1" dirty="0" err="1" smtClean="0"/>
              <a:t>Almendariz</a:t>
            </a:r>
            <a:endParaRPr lang="es-MX" sz="1200" b="1" dirty="0"/>
          </a:p>
        </p:txBody>
      </p:sp>
      <p:sp>
        <p:nvSpPr>
          <p:cNvPr id="3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92080" y="1763334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A LA  ESCONDIDA </a:t>
            </a:r>
          </a:p>
          <a:p>
            <a:pPr algn="ctr" eaLnBrk="1" hangingPunct="1"/>
            <a:r>
              <a:rPr lang="es-MX" sz="1200" b="1" dirty="0" smtClean="0"/>
              <a:t> ALEJANDRO ORTA CORTES</a:t>
            </a:r>
            <a:endParaRPr lang="es-MX" sz="1200" dirty="0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3819038" y="5445224"/>
            <a:ext cx="147304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829167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PARQUES Y JARDINES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851920" y="2060848"/>
            <a:ext cx="144016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51920" y="2852936"/>
            <a:ext cx="151216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2060848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1707966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PARQUE INFANTIL Y JARDIN EL TORREIN</a:t>
            </a:r>
          </a:p>
          <a:p>
            <a:pPr algn="ctr" eaLnBrk="1" hangingPunct="1"/>
            <a:r>
              <a:rPr lang="es-MX" sz="1200" b="1" dirty="0" smtClean="0"/>
              <a:t>Rosa Linda Espinosa</a:t>
            </a:r>
            <a:endParaRPr lang="es-MX" sz="1200" b="1" dirty="0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8365" y="2529085"/>
            <a:ext cx="354237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ECO- PARQUE LAS TROJES</a:t>
            </a:r>
          </a:p>
          <a:p>
            <a:pPr algn="ctr" eaLnBrk="1" hangingPunct="1"/>
            <a:r>
              <a:rPr lang="es-MX" sz="1200" b="1" dirty="0" smtClean="0"/>
              <a:t>Ana Piñón Guerrero</a:t>
            </a:r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4823" y="2572061"/>
            <a:ext cx="354561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LIMPIA EL MEZQUITE</a:t>
            </a:r>
          </a:p>
          <a:p>
            <a:pPr algn="ctr" eaLnBrk="1" hangingPunct="1"/>
            <a:r>
              <a:rPr lang="es-MX" sz="1200" b="1" dirty="0" smtClean="0"/>
              <a:t>Rafael Salas Méndez</a:t>
            </a:r>
            <a:endParaRPr lang="es-MX" sz="1200" b="1" dirty="0"/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310" y="1702093"/>
            <a:ext cx="3545610" cy="6164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ENC. JARDIN B EL POTRERO</a:t>
            </a:r>
          </a:p>
          <a:p>
            <a:pPr algn="ctr" eaLnBrk="1" hangingPunct="1"/>
            <a:r>
              <a:rPr lang="es-MX" sz="1200" b="1" dirty="0" smtClean="0"/>
              <a:t>Blas Prado Soto</a:t>
            </a:r>
            <a:endParaRPr lang="es-MX" sz="1200" dirty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7"/>
          <p:cNvSpPr>
            <a:spLocks noChangeShapeType="1"/>
          </p:cNvSpPr>
          <p:nvPr/>
        </p:nvSpPr>
        <p:spPr bwMode="auto">
          <a:xfrm flipH="1">
            <a:off x="6084168" y="2385447"/>
            <a:ext cx="571" cy="10080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10400" y="-381000"/>
            <a:ext cx="2133600" cy="22860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900" b="1" dirty="0" smtClean="0"/>
              <a:t>PRESIDENCIA</a:t>
            </a:r>
            <a:endParaRPr lang="es-ES" sz="900" b="1" dirty="0" smtClean="0"/>
          </a:p>
        </p:txBody>
      </p:sp>
      <p:sp>
        <p:nvSpPr>
          <p:cNvPr id="71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08352" y="1450013"/>
            <a:ext cx="5328592" cy="10076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PRESIDENTE MUNICIPAL</a:t>
            </a:r>
            <a:endParaRPr lang="es-MX" sz="2000" dirty="0"/>
          </a:p>
          <a:p>
            <a:pPr algn="ctr" eaLnBrk="1" hangingPunct="1"/>
            <a:r>
              <a:rPr lang="es-MX" sz="2000" b="1" dirty="0" smtClean="0"/>
              <a:t>Lic. Erick Silvano Montemayor Lara</a:t>
            </a:r>
            <a:endParaRPr lang="es-ES" b="1" dirty="0"/>
          </a:p>
        </p:txBody>
      </p:sp>
      <p:sp>
        <p:nvSpPr>
          <p:cNvPr id="717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2775849"/>
            <a:ext cx="3717937" cy="6167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ASISTENTE PERSONAL DEL PRESIDENTE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Antonio Lozano García</a:t>
            </a:r>
            <a:endParaRPr lang="es-ES" sz="1400" b="1" dirty="0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419873" y="332656"/>
            <a:ext cx="2681836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>
                <a:solidFill>
                  <a:schemeClr val="bg1"/>
                </a:solidFill>
                <a:latin typeface="Berlin Sans FB Demi" pitchFamily="34" charset="0"/>
              </a:rPr>
              <a:t>PRESIDENCIA</a:t>
            </a:r>
            <a:r>
              <a:rPr lang="es-MX" sz="1600" b="1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endParaRPr lang="es-ES" sz="16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718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42930"/>
            <a:ext cx="1289472" cy="11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7" y="2775848"/>
            <a:ext cx="3865585" cy="6172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400" dirty="0" smtClean="0"/>
              <a:t>ASESOR JURIDICO</a:t>
            </a:r>
          </a:p>
          <a:p>
            <a:pPr algn="ctr" eaLnBrk="1" hangingPunct="1"/>
            <a:r>
              <a:rPr lang="es-MX" sz="1400" b="1" dirty="0" smtClean="0"/>
              <a:t>Lic. Oscar Miguel Cortes Cibrián</a:t>
            </a:r>
          </a:p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400" dirty="0"/>
          </a:p>
          <a:p>
            <a:pPr algn="ctr" eaLnBrk="1" hangingPunct="1"/>
            <a:endParaRPr lang="es-ES" sz="1400" b="1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>
            <a:off x="2627782" y="2436473"/>
            <a:ext cx="3" cy="33937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881" y="4671925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AUXILIAR PRESIDENCIA</a:t>
            </a:r>
          </a:p>
          <a:p>
            <a:pPr algn="ctr" eaLnBrk="1" hangingPunct="1"/>
            <a:r>
              <a:rPr lang="es-MX" sz="1400" b="1" dirty="0" smtClean="0"/>
              <a:t>Claudia Ximena Arellano de la rosa</a:t>
            </a:r>
            <a:endParaRPr lang="es-ES" sz="1400" b="1" dirty="0"/>
          </a:p>
        </p:txBody>
      </p:sp>
      <p:sp>
        <p:nvSpPr>
          <p:cNvPr id="1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4007" y="3789239"/>
            <a:ext cx="3816424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CHOFER DE PRESIDENCIA</a:t>
            </a:r>
          </a:p>
          <a:p>
            <a:pPr algn="ctr" eaLnBrk="1" hangingPunct="1"/>
            <a:r>
              <a:rPr lang="es-MX" sz="1400" b="1" dirty="0" smtClean="0"/>
              <a:t>Juan José Ortiz Martínez</a:t>
            </a:r>
            <a:endParaRPr lang="es-ES" sz="1400" b="1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2621547" y="3393063"/>
            <a:ext cx="0" cy="48243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6101709" y="3393063"/>
            <a:ext cx="0" cy="39573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96359" y="4982363"/>
            <a:ext cx="3865585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SECRETARIA A</a:t>
            </a:r>
            <a:endParaRPr lang="es-MX" sz="1400" dirty="0"/>
          </a:p>
          <a:p>
            <a:pPr algn="ctr" eaLnBrk="1" hangingPunct="1"/>
            <a:r>
              <a:rPr lang="es-ES" sz="1400" b="1" dirty="0" smtClean="0"/>
              <a:t>María Guadalupe Juárez Salazar</a:t>
            </a:r>
            <a:endParaRPr lang="es-ES" sz="1400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2" y="1"/>
            <a:ext cx="1783122" cy="1340767"/>
          </a:xfrm>
          <a:prstGeom prst="rect">
            <a:avLst/>
          </a:prstGeom>
        </p:spPr>
      </p:pic>
      <p:sp>
        <p:nvSpPr>
          <p:cNvPr id="21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8141" y="3788794"/>
            <a:ext cx="3748876" cy="576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400" dirty="0" smtClean="0"/>
              <a:t>ASIATENTE DE PRESIDENCIA</a:t>
            </a:r>
          </a:p>
          <a:p>
            <a:pPr algn="ctr" eaLnBrk="1" hangingPunct="1"/>
            <a:r>
              <a:rPr lang="es-MX" sz="1400" b="1" dirty="0" smtClean="0"/>
              <a:t>Alejandra Fabiola López</a:t>
            </a:r>
            <a:endParaRPr lang="es-ES" sz="1400" b="1" dirty="0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6101709" y="4365502"/>
            <a:ext cx="0" cy="61686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2621547" y="4353832"/>
            <a:ext cx="0" cy="31809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91680" y="1215240"/>
            <a:ext cx="5544616" cy="6711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JEFE DE DEPARTAMENTO B </a:t>
            </a:r>
            <a:endParaRPr lang="es-MX" sz="1600" dirty="0"/>
          </a:p>
          <a:p>
            <a:pPr algn="ctr" eaLnBrk="1" hangingPunct="1"/>
            <a:r>
              <a:rPr lang="es-MX" sz="2000" b="1" dirty="0" smtClean="0"/>
              <a:t>C. Luis Alejandro López Chávez</a:t>
            </a:r>
            <a:endParaRPr lang="es-ES" sz="2000" b="1" dirty="0"/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88640"/>
            <a:ext cx="1440160" cy="7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1251" y="311164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PENTA BASICO DE FUT BOL</a:t>
            </a:r>
          </a:p>
          <a:p>
            <a:pPr algn="ctr" eaLnBrk="1" hangingPunct="1"/>
            <a:r>
              <a:rPr lang="es-MX" sz="1200" b="1" dirty="0" smtClean="0"/>
              <a:t>  José Antonio Arechar Torres 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213837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ENCARGADO DE LA UNIDAD DEPORTIVA  </a:t>
            </a:r>
          </a:p>
          <a:p>
            <a:pPr algn="ctr" eaLnBrk="1" hangingPunct="1"/>
            <a:r>
              <a:rPr lang="es-MX" sz="1200" b="1" dirty="0" smtClean="0"/>
              <a:t>José de Jesús Cantero Rosas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8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83251" y="50382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 Gerónimo Escalera García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3947721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PENTABASICO DE BEISBOL</a:t>
            </a:r>
          </a:p>
          <a:p>
            <a:pPr algn="ctr" eaLnBrk="1" hangingPunct="1"/>
            <a:r>
              <a:rPr lang="es-MX" sz="1200" b="1" dirty="0" smtClean="0"/>
              <a:t>Alejandro Dávila Bribiescas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70732" y="4108365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  A</a:t>
            </a:r>
          </a:p>
          <a:p>
            <a:pPr algn="ctr" eaLnBrk="1" hangingPunct="1"/>
            <a:r>
              <a:rPr lang="es-MX" sz="1200" b="1" dirty="0" smtClean="0"/>
              <a:t> ELIZABETH MARTINEZ SANDOVAL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3" name="Rectangl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627784" y="188640"/>
            <a:ext cx="367240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1600" b="1" dirty="0" smtClean="0">
                <a:solidFill>
                  <a:schemeClr val="bg1"/>
                </a:solidFill>
                <a:latin typeface="Berlin Sans FB Demi" pitchFamily="34" charset="0"/>
              </a:rPr>
              <a:t>COMISION MUNICIPAL DEL DEPORTE 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567226" y="2709106"/>
            <a:ext cx="4774" cy="275955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351202" y="2439283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 flipV="1">
            <a:off x="4377715" y="3435731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4330543" y="4509120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02535" y="3110809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EN UNIDAD DEPORTIVA A</a:t>
            </a:r>
          </a:p>
          <a:p>
            <a:pPr algn="ctr" eaLnBrk="1" hangingPunct="1"/>
            <a:r>
              <a:rPr lang="es-MX" sz="1200" b="1" dirty="0" smtClean="0"/>
              <a:t>Ramón González Jasso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352" y="5802233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PROMOTOR DE BEISBOL INFANTIL</a:t>
            </a:r>
          </a:p>
          <a:p>
            <a:pPr algn="ctr" eaLnBrk="1" hangingPunct="1"/>
            <a:r>
              <a:rPr lang="es-MX" sz="1200" b="1" dirty="0" smtClean="0"/>
              <a:t>José Antonio Rodríguez Arechar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H="1" flipV="1">
            <a:off x="4330543" y="5468658"/>
            <a:ext cx="4320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 flipV="1">
            <a:off x="4567226" y="1886400"/>
            <a:ext cx="0" cy="82270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809804"/>
          </a:xfrm>
          <a:prstGeom prst="rect">
            <a:avLst/>
          </a:prstGeom>
        </p:spPr>
      </p:pic>
      <p:sp>
        <p:nvSpPr>
          <p:cNvPr id="2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27766" y="2142043"/>
            <a:ext cx="4123435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SECRETARIA COMUDE </a:t>
            </a:r>
          </a:p>
          <a:p>
            <a:pPr algn="ctr" eaLnBrk="1" hangingPunct="1"/>
            <a:r>
              <a:rPr lang="es-MX" sz="1200" b="1" dirty="0" smtClean="0"/>
              <a:t> GABRIELA REYNA SERRANO</a:t>
            </a:r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  <p:sp>
        <p:nvSpPr>
          <p:cNvPr id="2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160" y="4993752"/>
            <a:ext cx="419084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/>
          </a:p>
          <a:p>
            <a:pPr algn="ctr" eaLnBrk="1" hangingPunct="1"/>
            <a:r>
              <a:rPr lang="es-MX" sz="1200" dirty="0" smtClean="0"/>
              <a:t>PROMOTOR DEL DEPORTE</a:t>
            </a:r>
          </a:p>
          <a:p>
            <a:pPr algn="ctr" eaLnBrk="1" hangingPunct="1"/>
            <a:r>
              <a:rPr lang="es-MX" sz="1200" b="1" dirty="0" err="1" smtClean="0"/>
              <a:t>Nataly</a:t>
            </a:r>
            <a:r>
              <a:rPr lang="es-MX" sz="1200" b="1" dirty="0" smtClean="0"/>
              <a:t> Villanueva Campos</a:t>
            </a:r>
          </a:p>
          <a:p>
            <a:pPr algn="ctr" eaLnBrk="1" hangingPunct="1"/>
            <a:endParaRPr lang="es-MX" sz="1200" dirty="0"/>
          </a:p>
          <a:p>
            <a:pPr algn="ctr" eaLnBrk="1" hangingPunct="1"/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592327138"/>
      </p:ext>
    </p:extLst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7764" y="1148743"/>
            <a:ext cx="439248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 smtClean="0">
                <a:solidFill>
                  <a:schemeClr val="bg1"/>
                </a:solidFill>
                <a:latin typeface="Berlin Sans FB Demi" pitchFamily="34" charset="0"/>
              </a:rPr>
              <a:t>COORDINACIÓN MUNICIPAL DE OCAMPO PARA LAS MUJERES</a:t>
            </a:r>
          </a:p>
        </p:txBody>
      </p:sp>
      <p:sp>
        <p:nvSpPr>
          <p:cNvPr id="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664" y="2847836"/>
            <a:ext cx="5976664" cy="8691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dirty="0" smtClean="0"/>
              <a:t> </a:t>
            </a:r>
            <a:r>
              <a:rPr lang="es-MX" sz="1400" dirty="0" smtClean="0"/>
              <a:t>ENC. DE COORDINACION MUNICIPAL DE OCAMPO PARA</a:t>
            </a:r>
          </a:p>
          <a:p>
            <a:pPr algn="ctr" eaLnBrk="1" hangingPunct="1"/>
            <a:r>
              <a:rPr lang="es-MX" sz="1400" dirty="0" smtClean="0"/>
              <a:t> LAS MUJERES </a:t>
            </a:r>
            <a:endParaRPr lang="es-MX" sz="1400" dirty="0"/>
          </a:p>
          <a:p>
            <a:pPr algn="ctr" eaLnBrk="1" hangingPunct="1"/>
            <a:r>
              <a:rPr lang="es-MX" b="1" dirty="0" smtClean="0"/>
              <a:t>Ing.  Sandra Balleza Mancilla</a:t>
            </a:r>
            <a:endParaRPr lang="es-ES" b="1" dirty="0"/>
          </a:p>
        </p:txBody>
      </p:sp>
      <p:sp>
        <p:nvSpPr>
          <p:cNvPr id="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3788" y="4509120"/>
            <a:ext cx="435648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400" dirty="0" smtClean="0"/>
          </a:p>
          <a:p>
            <a:pPr algn="ctr" eaLnBrk="1" hangingPunct="1"/>
            <a:r>
              <a:rPr lang="es-MX" sz="1000" dirty="0" smtClean="0"/>
              <a:t>ASISTENTE DE COORDINACION MUNICIPAL DE OCAMPO </a:t>
            </a:r>
          </a:p>
          <a:p>
            <a:pPr algn="ctr" eaLnBrk="1" hangingPunct="1"/>
            <a:r>
              <a:rPr lang="es-MX" sz="1000" dirty="0" smtClean="0"/>
              <a:t>PARA LAS MUJERES</a:t>
            </a:r>
          </a:p>
          <a:p>
            <a:pPr algn="ctr" eaLnBrk="1" hangingPunct="1"/>
            <a:r>
              <a:rPr lang="es-MX" sz="1200" b="1" dirty="0" smtClean="0"/>
              <a:t>Ma.  Guadalupe Saavedra </a:t>
            </a:r>
            <a:r>
              <a:rPr lang="es-MX" sz="1200" b="1" dirty="0"/>
              <a:t>A</a:t>
            </a:r>
            <a:r>
              <a:rPr lang="es-MX" sz="1200" b="1" dirty="0" smtClean="0"/>
              <a:t>randa</a:t>
            </a:r>
          </a:p>
          <a:p>
            <a:pPr algn="ctr" eaLnBrk="1" hangingPunct="1"/>
            <a:endParaRPr lang="es-MX" sz="1200" dirty="0"/>
          </a:p>
        </p:txBody>
      </p:sp>
      <p:pic>
        <p:nvPicPr>
          <p:cNvPr id="7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644008" y="3717032"/>
            <a:ext cx="0" cy="7920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SALUD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68190" y="1437700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SALUD 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Emmanuel Cibrián Velázquez</a:t>
            </a:r>
            <a:endParaRPr lang="es-ES" sz="1600" b="1" dirty="0"/>
          </a:p>
        </p:txBody>
      </p:sp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83768" y="3296747"/>
            <a:ext cx="4176464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DE SALUD</a:t>
            </a:r>
            <a:endParaRPr lang="es-MX" sz="1400" dirty="0" smtClean="0"/>
          </a:p>
          <a:p>
            <a:pPr algn="ctr" eaLnBrk="1" hangingPunct="1"/>
            <a:r>
              <a:rPr lang="es-MX" sz="1400" b="1" dirty="0" smtClean="0"/>
              <a:t>Juana </a:t>
            </a:r>
            <a:r>
              <a:rPr lang="es-MX" sz="1400" b="1" dirty="0"/>
              <a:t>L</a:t>
            </a:r>
            <a:r>
              <a:rPr lang="es-MX" sz="1400" b="1" dirty="0" smtClean="0"/>
              <a:t>igas Ávila</a:t>
            </a:r>
          </a:p>
          <a:p>
            <a:pPr algn="ctr" eaLnBrk="1" hangingPunct="1"/>
            <a:endParaRPr lang="es-MX" sz="1400" b="1" dirty="0" smtClean="0"/>
          </a:p>
          <a:p>
            <a:pPr algn="ctr" eaLnBrk="1" hangingPunct="1"/>
            <a:endParaRPr lang="es-MX" sz="1200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572000" y="2475215"/>
            <a:ext cx="0" cy="82613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9772" y="445741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ATENCIÓN A LA JUVENTUD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7704" y="2132856"/>
            <a:ext cx="5544616" cy="10375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  <a:r>
              <a:rPr lang="es-MX" sz="1600" dirty="0" smtClean="0"/>
              <a:t>ENCARGADO DE ATENCIÓN A LA JUVENTUD</a:t>
            </a:r>
            <a:endParaRPr lang="es-MX" sz="1600" dirty="0"/>
          </a:p>
          <a:p>
            <a:pPr algn="ctr" eaLnBrk="1" hangingPunct="1"/>
            <a:r>
              <a:rPr lang="es-MX" sz="1600" b="1" dirty="0" smtClean="0"/>
              <a:t>C. Francisco José Salazar Guerra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9227"/>
      </p:ext>
    </p:extLst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44254" y="349205"/>
            <a:ext cx="439248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Berlin Sans FB Demi" pitchFamily="34" charset="0"/>
              </a:rPr>
              <a:t>PROTECCION CIVIL</a:t>
            </a: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22371" y="1137206"/>
            <a:ext cx="4392488" cy="55113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JEFE DE DEPATAMENTO B</a:t>
            </a:r>
          </a:p>
          <a:p>
            <a:pPr algn="ctr" eaLnBrk="1" hangingPunct="1"/>
            <a:r>
              <a:rPr lang="es-MX" sz="1600" b="1" dirty="0" smtClean="0"/>
              <a:t>TSU, JUAN JOSE VELAZQUEZ RODRIGUEZ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2168" cy="1224136"/>
          </a:xfrm>
          <a:prstGeom prst="rect">
            <a:avLst/>
          </a:prstGeom>
        </p:spPr>
      </p:pic>
      <p:sp>
        <p:nvSpPr>
          <p:cNvPr id="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8232" y="3321174"/>
            <a:ext cx="369368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CIVIL A</a:t>
            </a:r>
          </a:p>
          <a:p>
            <a:pPr algn="ctr" eaLnBrk="1" hangingPunct="1"/>
            <a:r>
              <a:rPr lang="es-MX" sz="1200" b="1" dirty="0" smtClean="0"/>
              <a:t>Juan Diego Hernández Sandoval</a:t>
            </a:r>
            <a:endParaRPr lang="es-MX" sz="1200" b="1" dirty="0"/>
          </a:p>
        </p:txBody>
      </p:sp>
      <p:sp>
        <p:nvSpPr>
          <p:cNvPr id="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54256" y="4758620"/>
            <a:ext cx="345638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  <a:p>
            <a:pPr algn="ctr" eaLnBrk="1" hangingPunct="1"/>
            <a:r>
              <a:rPr lang="es-MX" sz="1200" b="1" dirty="0" smtClean="0"/>
              <a:t>María Guadalupe Valerio Sánchez</a:t>
            </a:r>
            <a:endParaRPr lang="es-MX" sz="1200" b="1" dirty="0"/>
          </a:p>
        </p:txBody>
      </p:sp>
      <p:sp>
        <p:nvSpPr>
          <p:cNvPr id="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54256" y="3264961"/>
            <a:ext cx="3443097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  <a:p>
            <a:pPr algn="ctr" eaLnBrk="1" hangingPunct="1"/>
            <a:r>
              <a:rPr lang="es-MX" sz="1200" b="1" dirty="0" smtClean="0"/>
              <a:t>Cesar Anguiano Martínez</a:t>
            </a:r>
            <a:endParaRPr lang="es-MX" sz="1200" b="1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4572000" y="1772816"/>
            <a:ext cx="0" cy="33123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3851920" y="2883523"/>
            <a:ext cx="1705472" cy="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2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079" y="4758620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PROTECCION CICIL B</a:t>
            </a:r>
          </a:p>
          <a:p>
            <a:pPr algn="ctr" eaLnBrk="1" hangingPunct="1"/>
            <a:r>
              <a:rPr lang="es-MX" sz="1200" b="1" dirty="0" smtClean="0"/>
              <a:t>José Guadalupe Salas Cantero</a:t>
            </a:r>
            <a:endParaRPr lang="es-MX" sz="1200" b="1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3851917" y="508518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079" y="2571124"/>
            <a:ext cx="3697841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</a:t>
            </a:r>
          </a:p>
          <a:p>
            <a:pPr algn="ctr" eaLnBrk="1" hangingPunct="1"/>
            <a:r>
              <a:rPr lang="es-MX" sz="1200" b="1" dirty="0" smtClean="0"/>
              <a:t>Sergio Moreno Rosales</a:t>
            </a:r>
          </a:p>
          <a:p>
            <a:pPr algn="ctr" eaLnBrk="1" hangingPunct="1"/>
            <a:endParaRPr lang="es-MX" sz="1200" dirty="0"/>
          </a:p>
        </p:txBody>
      </p:sp>
      <p:sp>
        <p:nvSpPr>
          <p:cNvPr id="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545" y="4004584"/>
            <a:ext cx="344309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AUXILIAR DE PROTECCION CIVIL D</a:t>
            </a:r>
          </a:p>
          <a:p>
            <a:pPr algn="ctr" eaLnBrk="1" hangingPunct="1"/>
            <a:r>
              <a:rPr lang="es-MX" sz="1200" b="1" dirty="0" smtClean="0"/>
              <a:t>Carlos Adolfo de la Rosa Dávila</a:t>
            </a:r>
            <a:endParaRPr lang="es-MX" sz="1200" b="1" dirty="0"/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7815" y="2525338"/>
            <a:ext cx="3442828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CIVIL C</a:t>
            </a:r>
          </a:p>
          <a:p>
            <a:pPr algn="ctr" eaLnBrk="1" hangingPunct="1"/>
            <a:r>
              <a:rPr lang="es-MX" sz="1200" b="1" dirty="0" smtClean="0"/>
              <a:t>José Emmanuel Calvillo Orta</a:t>
            </a:r>
            <a:endParaRPr lang="es-MX" sz="1200" b="1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 flipV="1">
            <a:off x="3851919" y="3637560"/>
            <a:ext cx="1705471" cy="746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851918" y="4365104"/>
            <a:ext cx="1705471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/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641" y="4025961"/>
            <a:ext cx="3673279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endParaRPr lang="es-MX" sz="1200" dirty="0" smtClean="0"/>
          </a:p>
          <a:p>
            <a:pPr algn="ctr" eaLnBrk="1" hangingPunct="1"/>
            <a:r>
              <a:rPr lang="es-MX" sz="1200" dirty="0" smtClean="0"/>
              <a:t>AUXILIAR PROTECCION CIVI B</a:t>
            </a:r>
          </a:p>
          <a:p>
            <a:pPr algn="ctr" eaLnBrk="1" hangingPunct="1"/>
            <a:r>
              <a:rPr lang="es-MX" sz="1200" b="1" dirty="0" smtClean="0"/>
              <a:t>Mauricio Alvarado Méndez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47349857"/>
      </p:ext>
    </p:extLst>
  </p:cSld>
  <p:clrMapOvr>
    <a:masterClrMapping/>
  </p:clrMapOvr>
  <p:transition spd="slow">
    <p:split orient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626469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4500563" y="3286125"/>
            <a:ext cx="0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8196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0313" y="3714750"/>
            <a:ext cx="3960812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ASESOR JURIDICO</a:t>
            </a:r>
            <a:endParaRPr lang="es-ES" sz="1600" dirty="0"/>
          </a:p>
          <a:p>
            <a:pPr algn="ctr" eaLnBrk="1" hangingPunct="1"/>
            <a:r>
              <a:rPr lang="es-MX" b="1" dirty="0" smtClean="0"/>
              <a:t>Lic</a:t>
            </a:r>
            <a:r>
              <a:rPr lang="es-MX" sz="1600" b="1" dirty="0" smtClean="0"/>
              <a:t>. Miguel Ángel Rangel Matehuala </a:t>
            </a:r>
            <a:endParaRPr lang="es-ES" sz="1600" b="1" dirty="0"/>
          </a:p>
        </p:txBody>
      </p:sp>
      <p:sp>
        <p:nvSpPr>
          <p:cNvPr id="819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7463" y="4797425"/>
            <a:ext cx="3886200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/>
              <a:t>ASISTENTE DE </a:t>
            </a:r>
            <a:r>
              <a:rPr lang="es-MX" sz="1600" dirty="0" smtClean="0"/>
              <a:t>SINDICATURA</a:t>
            </a:r>
          </a:p>
          <a:p>
            <a:pPr algn="ctr" eaLnBrk="1" hangingPunct="1"/>
            <a:r>
              <a:rPr lang="es-MX" sz="1600" b="1" dirty="0" smtClean="0"/>
              <a:t> Karina Aguiñaga Soria</a:t>
            </a:r>
            <a:endParaRPr lang="es-MX" sz="1600" b="1" dirty="0"/>
          </a:p>
        </p:txBody>
      </p:sp>
      <p:sp>
        <p:nvSpPr>
          <p:cNvPr id="81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349500"/>
            <a:ext cx="5832475" cy="922338"/>
          </a:xfrm>
          <a:prstGeom prst="roundRect">
            <a:avLst>
              <a:gd name="adj" fmla="val 1428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2000" b="1" dirty="0"/>
              <a:t>S I N D I C </a:t>
            </a:r>
            <a:r>
              <a:rPr lang="es-MX" sz="2000" b="1" dirty="0" smtClean="0"/>
              <a:t>O</a:t>
            </a:r>
          </a:p>
          <a:p>
            <a:pPr algn="ctr" eaLnBrk="1" hangingPunct="1"/>
            <a:r>
              <a:rPr lang="es-MX" sz="2000" b="1" dirty="0" smtClean="0"/>
              <a:t>Dra. María Magdalena </a:t>
            </a:r>
            <a:r>
              <a:rPr lang="es-MX" sz="2000" b="1" dirty="0" err="1" smtClean="0"/>
              <a:t>Terres</a:t>
            </a:r>
            <a:r>
              <a:rPr lang="es-MX" sz="2000" b="1" dirty="0" smtClean="0"/>
              <a:t> Peña</a:t>
            </a:r>
            <a:endParaRPr lang="es-MX" sz="2000" b="1" dirty="0"/>
          </a:p>
          <a:p>
            <a:pPr algn="ctr" eaLnBrk="1" hangingPunct="1"/>
            <a:endParaRPr lang="es-ES" b="1" dirty="0"/>
          </a:p>
        </p:txBody>
      </p:sp>
      <p:sp>
        <p:nvSpPr>
          <p:cNvPr id="43011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888" y="980728"/>
            <a:ext cx="2016224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bg1"/>
                </a:solidFill>
                <a:latin typeface="Berlin Sans FB Demi" pitchFamily="34" charset="0"/>
              </a:rPr>
              <a:t>SINDICATURA</a:t>
            </a:r>
            <a:endParaRPr lang="es-ES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8205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930"/>
            <a:ext cx="1182663" cy="137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1" y="180938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10"/>
          <p:cNvSpPr>
            <a:spLocks noChangeShapeType="1"/>
          </p:cNvSpPr>
          <p:nvPr/>
        </p:nvSpPr>
        <p:spPr bwMode="auto">
          <a:xfrm flipH="1">
            <a:off x="4644008" y="4318828"/>
            <a:ext cx="0" cy="6223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87350"/>
            <a:ext cx="1447800" cy="285750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s-MX" sz="1000" b="1" dirty="0" smtClean="0"/>
              <a:t>REGIDORES</a:t>
            </a:r>
            <a:endParaRPr lang="es-ES" sz="1000" b="1" dirty="0" smtClean="0"/>
          </a:p>
        </p:txBody>
      </p:sp>
      <p:sp>
        <p:nvSpPr>
          <p:cNvPr id="9220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1694" y="2205037"/>
            <a:ext cx="6192837" cy="237648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b="1" dirty="0" smtClean="0"/>
              <a:t>C. Juan Pablo Torres Orta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Lic. Juana María Rodríguez Aranda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Emmanuel Hernández Ruiz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T.s.u. María Candelaria González Pérez</a:t>
            </a:r>
          </a:p>
          <a:p>
            <a:pPr algn="ctr" eaLnBrk="1" hangingPunct="1"/>
            <a:r>
              <a:rPr lang="es-MX" sz="1700" b="1" dirty="0" smtClean="0"/>
              <a:t>C. José Antonio Sandoval Zamarripa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C. Nicolás serrano Lara</a:t>
            </a:r>
            <a:endParaRPr lang="es-MX" sz="1700" b="1" dirty="0"/>
          </a:p>
          <a:p>
            <a:pPr algn="ctr" eaLnBrk="1" hangingPunct="1"/>
            <a:r>
              <a:rPr lang="es-MX" sz="1700" b="1" dirty="0" smtClean="0"/>
              <a:t>Ing. Alma Karen Medellín Rodríguez</a:t>
            </a:r>
          </a:p>
          <a:p>
            <a:pPr algn="ctr" eaLnBrk="1" hangingPunct="1"/>
            <a:r>
              <a:rPr lang="es-MX" sz="1700" b="1" dirty="0" smtClean="0"/>
              <a:t>T.s.u. María Magdalena Almazán González</a:t>
            </a:r>
          </a:p>
          <a:p>
            <a:pPr eaLnBrk="1" hangingPunct="1"/>
            <a:endParaRPr lang="es-MX" sz="1700" b="1" dirty="0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 flipH="1">
            <a:off x="4284663" y="5443538"/>
            <a:ext cx="719137" cy="1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41987" name="Rectangl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36168" y="1218064"/>
            <a:ext cx="172791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REGIDURIA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sp>
        <p:nvSpPr>
          <p:cNvPr id="9226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88133" y="4960692"/>
            <a:ext cx="5111750" cy="863600"/>
          </a:xfrm>
          <a:prstGeom prst="roundRect">
            <a:avLst>
              <a:gd name="adj" fmla="val 644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ASISTENTE DE REGIDORES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Carmen Carolina Guzmán Galván </a:t>
            </a:r>
            <a:endParaRPr lang="es-MX" sz="1400" b="1" dirty="0"/>
          </a:p>
        </p:txBody>
      </p:sp>
      <p:pic>
        <p:nvPicPr>
          <p:cNvPr id="9229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2930"/>
            <a:ext cx="150549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2407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9"/>
          <p:cNvSpPr>
            <a:spLocks noChangeShapeType="1"/>
          </p:cNvSpPr>
          <p:nvPr/>
        </p:nvSpPr>
        <p:spPr bwMode="auto">
          <a:xfrm>
            <a:off x="4571999" y="2060576"/>
            <a:ext cx="1" cy="71755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4" name="Line 8"/>
          <p:cNvSpPr>
            <a:spLocks noChangeShapeType="1"/>
          </p:cNvSpPr>
          <p:nvPr/>
        </p:nvSpPr>
        <p:spPr bwMode="auto">
          <a:xfrm flipH="1">
            <a:off x="4571999" y="4476466"/>
            <a:ext cx="6027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6" name="Line 46"/>
          <p:cNvSpPr>
            <a:spLocks noChangeShapeType="1"/>
          </p:cNvSpPr>
          <p:nvPr/>
        </p:nvSpPr>
        <p:spPr bwMode="auto">
          <a:xfrm flipH="1">
            <a:off x="4067175" y="3500438"/>
            <a:ext cx="108108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0247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74772" y="3338645"/>
            <a:ext cx="3633788" cy="503237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AUXILIAR SECRETARIA</a:t>
            </a:r>
          </a:p>
          <a:p>
            <a:pPr algn="ctr" eaLnBrk="1" hangingPunct="1"/>
            <a:r>
              <a:rPr lang="es-MX" sz="1300" b="1" dirty="0" err="1" smtClean="0"/>
              <a:t>Lesly</a:t>
            </a:r>
            <a:r>
              <a:rPr lang="es-MX" sz="1300" b="1" dirty="0" smtClean="0"/>
              <a:t> </a:t>
            </a:r>
            <a:r>
              <a:rPr lang="es-MX" sz="1300" b="1" dirty="0" err="1" smtClean="0"/>
              <a:t>Getsemani</a:t>
            </a:r>
            <a:r>
              <a:rPr lang="es-MX" sz="1300" b="1" dirty="0" smtClean="0"/>
              <a:t> Rangel Guerrero</a:t>
            </a:r>
            <a:endParaRPr lang="es-MX" sz="1300" b="1" dirty="0"/>
          </a:p>
        </p:txBody>
      </p:sp>
      <p:sp>
        <p:nvSpPr>
          <p:cNvPr id="1024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263" y="4222750"/>
            <a:ext cx="3660297" cy="501650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200" dirty="0" smtClean="0"/>
              <a:t>ENCARGADO DE ARCHIVO MUNICIPAL</a:t>
            </a:r>
            <a:endParaRPr lang="es-ES" sz="1200" dirty="0"/>
          </a:p>
          <a:p>
            <a:pPr algn="ctr" eaLnBrk="1" hangingPunct="1"/>
            <a:r>
              <a:rPr lang="es-MX" sz="1200" b="1" dirty="0" smtClean="0"/>
              <a:t> Benjamín Ayala Lozano</a:t>
            </a:r>
            <a:endParaRPr lang="es-MX" sz="1200" b="1" dirty="0"/>
          </a:p>
        </p:txBody>
      </p:sp>
      <p:sp>
        <p:nvSpPr>
          <p:cNvPr id="10249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1720" y="1556792"/>
            <a:ext cx="4948237" cy="719137"/>
          </a:xfrm>
          <a:prstGeom prst="roundRect">
            <a:avLst>
              <a:gd name="adj" fmla="val 2031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700" dirty="0"/>
              <a:t>SECRETARIO DEL H. </a:t>
            </a:r>
            <a:r>
              <a:rPr lang="es-MX" sz="1700" dirty="0" smtClean="0"/>
              <a:t>AYUNTAMIENTO</a:t>
            </a:r>
            <a:endParaRPr lang="es-ES" sz="1700" dirty="0"/>
          </a:p>
          <a:p>
            <a:pPr algn="ctr" eaLnBrk="1" hangingPunct="1"/>
            <a:r>
              <a:rPr lang="es-ES" sz="1700" b="1" dirty="0" smtClean="0"/>
              <a:t>Prof. Reynaldo Rodríguez Hernández</a:t>
            </a:r>
            <a:endParaRPr lang="es-ES" sz="1700" b="1" dirty="0"/>
          </a:p>
        </p:txBody>
      </p:sp>
      <p:sp>
        <p:nvSpPr>
          <p:cNvPr id="1025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3364926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/>
              <a:t>ASISTENTE </a:t>
            </a:r>
            <a:r>
              <a:rPr lang="es-MX" sz="1300" dirty="0" smtClean="0"/>
              <a:t>DE SECRETARIA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 Ma. Natividad Gómez Dávila  </a:t>
            </a:r>
            <a:endParaRPr lang="es-MX" sz="14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776537" y="550083"/>
            <a:ext cx="3662363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Berlin Sans FB Demi" pitchFamily="34" charset="0"/>
              </a:rPr>
              <a:t>SECRETARIA</a:t>
            </a:r>
            <a:endParaRPr lang="es-ES" sz="2000" b="1" dirty="0">
              <a:solidFill>
                <a:schemeClr val="bg1"/>
              </a:solidFill>
              <a:latin typeface="Berlin Sans FB Demi" pitchFamily="34" charset="0"/>
              <a:hlinkClick r:id="rId2" action="ppaction://hlinksldjump"/>
            </a:endParaRPr>
          </a:p>
        </p:txBody>
      </p:sp>
      <p:pic>
        <p:nvPicPr>
          <p:cNvPr id="10260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368152" cy="10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1" y="79755"/>
            <a:ext cx="1783122" cy="1180732"/>
          </a:xfrm>
          <a:prstGeom prst="rect">
            <a:avLst/>
          </a:prstGeom>
        </p:spPr>
      </p:pic>
      <p:sp>
        <p:nvSpPr>
          <p:cNvPr id="14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542" y="2633094"/>
            <a:ext cx="3744913" cy="575816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300" dirty="0" smtClean="0"/>
              <a:t>ASESOR JURIDICO</a:t>
            </a:r>
            <a:endParaRPr lang="es-ES" sz="1300" dirty="0"/>
          </a:p>
          <a:p>
            <a:pPr algn="ctr" eaLnBrk="1" hangingPunct="1"/>
            <a:r>
              <a:rPr lang="es-MX" sz="1400" b="1" dirty="0" smtClean="0"/>
              <a:t>Lic. Pedro Villegas Cachué</a:t>
            </a:r>
            <a:endParaRPr lang="es-MX" sz="1400" b="1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4558353" y="3207299"/>
            <a:ext cx="13646" cy="12691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1975486"/>
            <a:ext cx="4896544" cy="733434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dirty="0" smtClean="0"/>
              <a:t> </a:t>
            </a:r>
          </a:p>
          <a:p>
            <a:pPr algn="ctr" eaLnBrk="1" hangingPunct="1"/>
            <a:r>
              <a:rPr lang="es-MX" dirty="0" smtClean="0"/>
              <a:t>INSPECTOR DE FISCALIZACIÓN</a:t>
            </a:r>
          </a:p>
          <a:p>
            <a:pPr algn="ctr" eaLnBrk="1" hangingPunct="1"/>
            <a:r>
              <a:rPr lang="es-MX" b="1" dirty="0" smtClean="0"/>
              <a:t>C. Juan Carlos Capuchino Moreno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2298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42930"/>
            <a:ext cx="1110655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131840" y="476672"/>
            <a:ext cx="3744416" cy="69817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FISCALIZACIÓN</a:t>
            </a:r>
            <a:endParaRPr lang="es-MX" b="1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flipH="1" flipV="1">
            <a:off x="4788024" y="2708920"/>
            <a:ext cx="0" cy="122413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2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5556" y="3649830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  <a:r>
              <a:rPr lang="es-MX" sz="1400" dirty="0" smtClean="0"/>
              <a:t>AUXILIAR FISCAL</a:t>
            </a:r>
          </a:p>
          <a:p>
            <a:pPr algn="ctr" eaLnBrk="1" hangingPunct="1"/>
            <a:r>
              <a:rPr lang="es-MX" sz="1400" b="1" dirty="0" smtClean="0"/>
              <a:t> Martin Salas Colunga</a:t>
            </a:r>
            <a:endParaRPr lang="es-MX" dirty="0" smtClean="0"/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H="1">
            <a:off x="4103948" y="3933056"/>
            <a:ext cx="133214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/>
          </a:p>
        </p:txBody>
      </p:sp>
      <p:sp>
        <p:nvSpPr>
          <p:cNvPr id="13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36096" y="3617711"/>
            <a:ext cx="3528392" cy="630690"/>
          </a:xfrm>
          <a:prstGeom prst="roundRect">
            <a:avLst>
              <a:gd name="adj" fmla="val 15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7416" tIns="13708" rIns="27416" bIns="13708" anchor="ctr"/>
          <a:lstStyle/>
          <a:p>
            <a:pPr algn="ctr" eaLnBrk="1" hangingPunct="1"/>
            <a:r>
              <a:rPr lang="es-MX" sz="1600" dirty="0" smtClean="0"/>
              <a:t> </a:t>
            </a:r>
          </a:p>
          <a:p>
            <a:pPr algn="ctr" eaLnBrk="1" hangingPunct="1"/>
            <a:r>
              <a:rPr lang="es-MX" sz="1400" dirty="0" smtClean="0"/>
              <a:t>PLACERO MUNICIPAL</a:t>
            </a:r>
            <a:endParaRPr lang="es-MX" sz="1200" dirty="0" smtClean="0"/>
          </a:p>
          <a:p>
            <a:pPr algn="ctr" eaLnBrk="1" hangingPunct="1"/>
            <a:r>
              <a:rPr lang="es-MX" sz="1400" b="1" dirty="0" smtClean="0"/>
              <a:t> Agustín González Vázquez </a:t>
            </a:r>
          </a:p>
          <a:p>
            <a:pPr algn="ctr" eaLnBrk="1" hangingPunct="1"/>
            <a:endParaRPr lang="es-MX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" y="142931"/>
            <a:ext cx="1783122" cy="134076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7864" y="71407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b="1" dirty="0">
                <a:solidFill>
                  <a:prstClr val="white"/>
                </a:solidFill>
                <a:latin typeface="Berlin Sans FB Demi" pitchFamily="34" charset="0"/>
              </a:rPr>
              <a:t> PLANEACIÓN </a:t>
            </a:r>
            <a:endParaRPr lang="es-ES" sz="2400" b="1" dirty="0">
              <a:solidFill>
                <a:prstClr val="white"/>
              </a:solidFill>
              <a:latin typeface="Berlin Sans FB Demi" pitchFamily="34" charset="0"/>
              <a:hlinkClick r:id="rId3" action="ppaction://hlinksldjump"/>
            </a:endParaRPr>
          </a:p>
        </p:txBody>
      </p:sp>
      <p:pic>
        <p:nvPicPr>
          <p:cNvPr id="4" name="Picture 6" descr="C:\Users\Recursos Humanos\Downloads\escudo(1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19" y="658906"/>
            <a:ext cx="1269897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_s51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99793" y="1556792"/>
            <a:ext cx="4090594" cy="845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600" dirty="0">
                <a:solidFill>
                  <a:prstClr val="black"/>
                </a:solidFill>
              </a:rPr>
              <a:t>DIRECTOR E</a:t>
            </a:r>
          </a:p>
          <a:p>
            <a:pPr algn="ctr" eaLnBrk="1" hangingPunct="1"/>
            <a:r>
              <a:rPr lang="es-MX" sz="1500" b="1" dirty="0" smtClean="0">
                <a:solidFill>
                  <a:prstClr val="black"/>
                </a:solidFill>
              </a:rPr>
              <a:t>Ing. Diego Portugal  Araiza</a:t>
            </a:r>
            <a:endParaRPr lang="es-ES" sz="1500" b="1" dirty="0">
              <a:solidFill>
                <a:prstClr val="black"/>
              </a:solidFill>
            </a:endParaRPr>
          </a:p>
        </p:txBody>
      </p:sp>
      <p:sp>
        <p:nvSpPr>
          <p:cNvPr id="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98293" y="2996952"/>
            <a:ext cx="2880320" cy="494658"/>
          </a:xfrm>
          <a:prstGeom prst="roundRect">
            <a:avLst>
              <a:gd name="adj" fmla="val 3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20562" tIns="10281" rIns="20562" bIns="10281" anchor="ctr"/>
          <a:lstStyle/>
          <a:p>
            <a:pPr algn="ctr" eaLnBrk="1" hangingPunct="1"/>
            <a:r>
              <a:rPr lang="es-MX" sz="1050" dirty="0">
                <a:solidFill>
                  <a:prstClr val="black"/>
                </a:solidFill>
              </a:rPr>
              <a:t> </a:t>
            </a:r>
            <a:r>
              <a:rPr lang="es-MX" sz="1100" dirty="0" smtClean="0">
                <a:solidFill>
                  <a:prstClr val="black"/>
                </a:solidFill>
              </a:rPr>
              <a:t>AUXILIAR PLANEACION</a:t>
            </a:r>
            <a:endParaRPr lang="es-ES" sz="1100" dirty="0">
              <a:solidFill>
                <a:prstClr val="black"/>
              </a:solidFill>
            </a:endParaRPr>
          </a:p>
          <a:p>
            <a:pPr algn="ctr" eaLnBrk="1" hangingPunct="1"/>
            <a:r>
              <a:rPr lang="es-MX" sz="1400" b="1" dirty="0" smtClean="0">
                <a:solidFill>
                  <a:prstClr val="black"/>
                </a:solidFill>
              </a:rPr>
              <a:t> Brenda Lira Segovia</a:t>
            </a:r>
            <a:endParaRPr lang="es-MX" sz="1400" b="1" dirty="0">
              <a:solidFill>
                <a:prstClr val="black"/>
              </a:solidFill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flipH="1" flipV="1">
            <a:off x="4745090" y="2402180"/>
            <a:ext cx="0" cy="59477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5" y="658906"/>
            <a:ext cx="1783122" cy="13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571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5476816</TotalTime>
  <Words>2589</Words>
  <Application>Microsoft Office PowerPoint</Application>
  <PresentationFormat>Presentación en pantalla (4:3)</PresentationFormat>
  <Paragraphs>831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Berlin Sans FB</vt:lpstr>
      <vt:lpstr>Berlin Sans FB Demi</vt:lpstr>
      <vt:lpstr>Franklin Gothic Book</vt:lpstr>
      <vt:lpstr>Franklin Gothic Medium</vt:lpstr>
      <vt:lpstr>Monotype Corsiva</vt:lpstr>
      <vt:lpstr>Times New Roman</vt:lpstr>
      <vt:lpstr>Wingdings 2</vt:lpstr>
      <vt:lpstr>Viajes</vt:lpstr>
      <vt:lpstr>1_Viajes</vt:lpstr>
      <vt:lpstr>ADMINISTRACIÓN 2021-2024 UNIDOS POR OCAMPo julio-septiembre</vt:lpstr>
      <vt:lpstr>Presentación de PowerPoint</vt:lpstr>
      <vt:lpstr>Presentación de PowerPoint</vt:lpstr>
      <vt:lpstr>PRESIDENCIA</vt:lpstr>
      <vt:lpstr>Presentación de PowerPoint</vt:lpstr>
      <vt:lpstr>REGIDORES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Presidencia Municipal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Jimmy Mortem</dc:creator>
  <cp:lastModifiedBy>Recursos Humanos Presidencia Municipal Ocampo</cp:lastModifiedBy>
  <cp:revision>1866</cp:revision>
  <cp:lastPrinted>2019-07-03T19:57:38Z</cp:lastPrinted>
  <dcterms:created xsi:type="dcterms:W3CDTF">2003-10-02T15:47:19Z</dcterms:created>
  <dcterms:modified xsi:type="dcterms:W3CDTF">2022-09-30T19:03:00Z</dcterms:modified>
</cp:coreProperties>
</file>